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AB"/>
    <a:srgbClr val="FAF69C"/>
    <a:srgbClr val="FCFAC8"/>
    <a:srgbClr val="D5FB75"/>
    <a:srgbClr val="C8FA4C"/>
    <a:srgbClr val="006600"/>
    <a:srgbClr val="AAEC06"/>
    <a:srgbClr val="43939B"/>
    <a:srgbClr val="49A0A9"/>
    <a:srgbClr val="61B2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2400" y="84"/>
      </p:cViewPr>
      <p:guideLst>
        <p:guide orient="horz" pos="2880"/>
        <p:guide pos="216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3" Type="http://schemas.openxmlformats.org/officeDocument/2006/relationships/notesMaster" Target="notesMasters/notesMaster1.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13" tIns="45705" rIns="91413" bIns="45705" rtlCol="0"/>
          <a:lstStyle>
            <a:lvl1pPr algn="r">
              <a:defRPr sz="1200"/>
            </a:lvl1pPr>
          </a:lstStyle>
          <a:p>
            <a:fld id="{FB7F4910-C5F6-497C-930B-E76CEE94E799}" type="datetimeFigureOut">
              <a:rPr kumimoji="1" lang="ja-JP" altLang="en-US" smtClean="0"/>
              <a:pPr/>
              <a:t>2024/2/22</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13" tIns="45705" rIns="91413" bIns="45705"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13" tIns="45705" rIns="91413"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13" tIns="45705" rIns="9141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13" tIns="45705" rIns="91413" bIns="45705" rtlCol="0" anchor="b"/>
          <a:lstStyle>
            <a:lvl1pPr algn="r">
              <a:defRPr sz="1200"/>
            </a:lvl1pPr>
          </a:lstStyle>
          <a:p>
            <a:fld id="{BDD4ABA2-5879-4A62-82B7-DC98C70A42AA}" type="slidenum">
              <a:rPr kumimoji="1" lang="ja-JP" altLang="en-US" smtClean="0"/>
              <a:pPr/>
              <a:t>‹#›</a:t>
            </a:fld>
            <a:endParaRPr kumimoji="1" lang="ja-JP" altLang="en-US"/>
          </a:p>
        </p:txBody>
      </p:sp>
    </p:spTree>
    <p:extLst>
      <p:ext uri="{BB962C8B-B14F-4D97-AF65-F5344CB8AC3E}">
        <p14:creationId xmlns:p14="http://schemas.microsoft.com/office/powerpoint/2010/main" val="20895549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DD4ABA2-5879-4A62-82B7-DC98C70A42AA}" type="slidenum">
              <a:rPr kumimoji="1" lang="ja-JP" altLang="en-US" smtClean="0"/>
              <a:pPr/>
              <a:t>1</a:t>
            </a:fld>
            <a:endParaRPr kumimoji="1" lang="ja-JP" altLang="en-US"/>
          </a:p>
        </p:txBody>
      </p:sp>
    </p:spTree>
    <p:extLst>
      <p:ext uri="{BB962C8B-B14F-4D97-AF65-F5344CB8AC3E}">
        <p14:creationId xmlns:p14="http://schemas.microsoft.com/office/powerpoint/2010/main" val="1557555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172934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119497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284085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376800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363453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293814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397047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216511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126983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426717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AAC145-63F5-4AD3-9FD3-CE95C4AE4B82}" type="datetimeFigureOut">
              <a:rPr kumimoji="1" lang="ja-JP" altLang="en-US" smtClean="0"/>
              <a:pPr/>
              <a:t>2024/2/22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58687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AAC145-63F5-4AD3-9FD3-CE95C4AE4B82}" type="datetimeFigureOut">
              <a:rPr kumimoji="1" lang="ja-JP" altLang="en-US" smtClean="0"/>
              <a:pPr/>
              <a:t>2024/2/22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7D3D7EE-9088-452A-9A1B-34D433022BB2}" type="slidenum">
              <a:rPr kumimoji="1" lang="ja-JP" altLang="en-US" smtClean="0"/>
              <a:pPr/>
              <a:t>‹#›</a:t>
            </a:fld>
            <a:endParaRPr kumimoji="1" lang="ja-JP" altLang="en-US"/>
          </a:p>
        </p:txBody>
      </p:sp>
    </p:spTree>
    <p:extLst>
      <p:ext uri="{BB962C8B-B14F-4D97-AF65-F5344CB8AC3E}">
        <p14:creationId xmlns:p14="http://schemas.microsoft.com/office/powerpoint/2010/main" val="98331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spect="1" noChangeArrowheads="1"/>
          </p:cNvSpPr>
          <p:nvPr/>
        </p:nvSpPr>
        <p:spPr bwMode="auto">
          <a:xfrm>
            <a:off x="1700808" y="742190"/>
            <a:ext cx="367240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p>
            <a:pPr algn="ctr" fontAlgn="base">
              <a:spcBef>
                <a:spcPct val="50000"/>
              </a:spcBef>
              <a:spcAft>
                <a:spcPct val="0"/>
              </a:spcAft>
            </a:pPr>
            <a:r>
              <a:rPr kumimoji="0" lang="en-US" altLang="ja-JP" b="1" dirty="0">
                <a:solidFill>
                  <a:srgbClr val="000000"/>
                </a:solidFill>
                <a:latin typeface="HG丸ｺﾞｼｯｸM-PRO" panose="020F0600000000000000" pitchFamily="50" charset="-128"/>
                <a:ea typeface="HG丸ｺﾞｼｯｸM-PRO" panose="020F0600000000000000" pitchFamily="50" charset="-128"/>
              </a:rPr>
              <a:t>INPIT</a:t>
            </a:r>
            <a:r>
              <a:rPr kumimoji="0" lang="ja-JP" altLang="en-US" b="1" dirty="0">
                <a:solidFill>
                  <a:srgbClr val="000000"/>
                </a:solidFill>
                <a:latin typeface="HG丸ｺﾞｼｯｸM-PRO" panose="020F0600000000000000" pitchFamily="50" charset="-128"/>
                <a:ea typeface="HG丸ｺﾞｼｯｸM-PRO" panose="020F0600000000000000" pitchFamily="50" charset="-128"/>
              </a:rPr>
              <a:t>事業　</a:t>
            </a:r>
            <a:r>
              <a:rPr kumimoji="0" lang="ja-JP" altLang="en-US" sz="1300" b="1" dirty="0">
                <a:solidFill>
                  <a:srgbClr val="000000"/>
                </a:solidFill>
                <a:latin typeface="HG丸ｺﾞｼｯｸM-PRO" panose="020F0600000000000000" pitchFamily="50" charset="-128"/>
                <a:ea typeface="HG丸ｺﾞｼｯｸM-PRO" panose="020F0600000000000000" pitchFamily="50" charset="-128"/>
              </a:rPr>
              <a:t>（一社）発明推進協会</a:t>
            </a:r>
          </a:p>
        </p:txBody>
      </p:sp>
      <p:sp>
        <p:nvSpPr>
          <p:cNvPr id="6" name="Text Box 5"/>
          <p:cNvSpPr txBox="1">
            <a:spLocks noChangeAspect="1" noChangeArrowheads="1"/>
          </p:cNvSpPr>
          <p:nvPr/>
        </p:nvSpPr>
        <p:spPr bwMode="auto">
          <a:xfrm>
            <a:off x="1285958" y="185773"/>
            <a:ext cx="4510652"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p>
            <a:pPr algn="ctr" fontAlgn="base">
              <a:spcBef>
                <a:spcPct val="50000"/>
              </a:spcBef>
              <a:spcAft>
                <a:spcPct val="0"/>
              </a:spcAft>
            </a:pPr>
            <a:r>
              <a:rPr kumimoji="0" lang="ja-JP" altLang="en-US" sz="2800" dirty="0">
                <a:solidFill>
                  <a:srgbClr val="00B050"/>
                </a:solidFill>
                <a:latin typeface="HGP創英角ﾎﾟｯﾌﾟ体" panose="040B0A00000000000000" pitchFamily="50" charset="-128"/>
                <a:ea typeface="HGP創英角ﾎﾟｯﾌﾟ体" panose="040B0A00000000000000" pitchFamily="50" charset="-128"/>
              </a:rPr>
              <a:t>知財総合支援窓口（東京都）</a:t>
            </a:r>
          </a:p>
        </p:txBody>
      </p:sp>
      <p:grpSp>
        <p:nvGrpSpPr>
          <p:cNvPr id="7" name="グループ化 6"/>
          <p:cNvGrpSpPr/>
          <p:nvPr/>
        </p:nvGrpSpPr>
        <p:grpSpPr>
          <a:xfrm>
            <a:off x="70476" y="107504"/>
            <a:ext cx="1224136" cy="967460"/>
            <a:chOff x="4950169" y="449329"/>
            <a:chExt cx="1071119" cy="666287"/>
          </a:xfrm>
        </p:grpSpPr>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0561" y="848455"/>
              <a:ext cx="980727" cy="267161"/>
            </a:xfrm>
            <a:prstGeom prst="rect">
              <a:avLst/>
            </a:prstGeom>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0169" y="449329"/>
              <a:ext cx="1008112" cy="378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Box 21"/>
          <p:cNvSpPr txBox="1">
            <a:spLocks noChangeArrowheads="1"/>
          </p:cNvSpPr>
          <p:nvPr/>
        </p:nvSpPr>
        <p:spPr bwMode="auto">
          <a:xfrm>
            <a:off x="80550" y="1991398"/>
            <a:ext cx="6552729" cy="338554"/>
          </a:xfrm>
          <a:prstGeom prst="rect">
            <a:avLst/>
          </a:prstGeom>
          <a:solidFill>
            <a:srgbClr val="92D050"/>
          </a:solidFill>
          <a:ln w="12700">
            <a:noFill/>
            <a:miter lim="800000"/>
            <a:headEnd/>
            <a:tailEnd/>
          </a:ln>
          <a:effectLst/>
        </p:spPr>
        <p:txBody>
          <a:bodyPr wrap="square">
            <a:spAutoFit/>
          </a:bodyPr>
          <a:lstStyle/>
          <a:p>
            <a:pPr lvl="0" fontAlgn="base">
              <a:spcBef>
                <a:spcPct val="0"/>
              </a:spcBef>
              <a:spcAft>
                <a:spcPct val="0"/>
              </a:spcAft>
            </a:pPr>
            <a:r>
              <a:rPr kumimoji="0" lang="ja-JP" altLang="en-US" sz="16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HGS創英角ﾎﾟｯﾌﾟ体" panose="040B0A00000000000000" pitchFamily="50" charset="-128"/>
                <a:ea typeface="HGS創英角ﾎﾟｯﾌﾟ体" panose="040B0A00000000000000" pitchFamily="50" charset="-128"/>
              </a:rPr>
              <a:t>創業者や中小企業のお悩みに経営の視点に立ったお手伝いをします！</a:t>
            </a:r>
          </a:p>
        </p:txBody>
      </p:sp>
      <p:sp>
        <p:nvSpPr>
          <p:cNvPr id="12" name="Text Box 21"/>
          <p:cNvSpPr txBox="1">
            <a:spLocks noChangeArrowheads="1"/>
          </p:cNvSpPr>
          <p:nvPr/>
        </p:nvSpPr>
        <p:spPr bwMode="auto">
          <a:xfrm>
            <a:off x="80550" y="2390473"/>
            <a:ext cx="6552729" cy="338554"/>
          </a:xfrm>
          <a:prstGeom prst="rect">
            <a:avLst/>
          </a:prstGeom>
          <a:solidFill>
            <a:srgbClr val="92D050"/>
          </a:solidFill>
          <a:ln w="12700">
            <a:noFill/>
            <a:miter lim="800000"/>
            <a:headEnd/>
            <a:tailEnd/>
          </a:ln>
          <a:effectLst/>
        </p:spPr>
        <p:txBody>
          <a:bodyPr wrap="square">
            <a:spAutoFit/>
          </a:bodyPr>
          <a:lstStyle/>
          <a:p>
            <a:pPr lvl="0" fontAlgn="base">
              <a:spcBef>
                <a:spcPct val="0"/>
              </a:spcBef>
              <a:spcAft>
                <a:spcPct val="0"/>
              </a:spcAft>
            </a:pPr>
            <a:r>
              <a:rPr kumimoji="0" lang="ja-JP" altLang="en-US" sz="16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HGS創英角ﾎﾟｯﾌﾟ体" panose="040B0A00000000000000" pitchFamily="50" charset="-128"/>
                <a:ea typeface="HGS創英角ﾎﾟｯﾌﾟ体" panose="040B0A00000000000000" pitchFamily="50" charset="-128"/>
              </a:rPr>
              <a:t>知財のお悩みや課題に対し企業ＯＢが懇切丁寧にご相談に応じます！</a:t>
            </a:r>
          </a:p>
        </p:txBody>
      </p:sp>
      <p:sp>
        <p:nvSpPr>
          <p:cNvPr id="18" name="正方形/長方形 17"/>
          <p:cNvSpPr/>
          <p:nvPr/>
        </p:nvSpPr>
        <p:spPr>
          <a:xfrm>
            <a:off x="2900534" y="7882334"/>
            <a:ext cx="3752665" cy="1107996"/>
          </a:xfrm>
          <a:prstGeom prst="rect">
            <a:avLst/>
          </a:prstGeom>
          <a:solidFill>
            <a:srgbClr val="D5FB75"/>
          </a:solidFill>
          <a:ln w="19050">
            <a:solidFill>
              <a:srgbClr val="00B050"/>
            </a:solidFill>
            <a:prstDash val="solid"/>
          </a:ln>
        </p:spPr>
        <p:txBody>
          <a:bodyPr wrap="square">
            <a:spAutoFit/>
          </a:bodyPr>
          <a:lstStyle/>
          <a:p>
            <a:pPr fontAlgn="base">
              <a:spcBef>
                <a:spcPct val="0"/>
              </a:spcBef>
              <a:spcAft>
                <a:spcPct val="0"/>
              </a:spcAft>
            </a:pPr>
            <a:r>
              <a:rPr kumimoji="0" lang="ja-JP" altLang="en-US" sz="1100" dirty="0">
                <a:latin typeface="+mj-ea"/>
                <a:ea typeface="+mj-ea"/>
              </a:rPr>
              <a:t>事業主体： お問い合わせ先</a:t>
            </a:r>
            <a:endParaRPr kumimoji="0" lang="en-US" altLang="ja-JP" sz="1100" dirty="0">
              <a:latin typeface="+mj-ea"/>
              <a:ea typeface="+mj-ea"/>
            </a:endParaRPr>
          </a:p>
          <a:p>
            <a:pPr fontAlgn="base">
              <a:spcBef>
                <a:spcPct val="0"/>
              </a:spcBef>
              <a:spcAft>
                <a:spcPct val="0"/>
              </a:spcAft>
            </a:pPr>
            <a:r>
              <a:rPr kumimoji="0" lang="ja-JP" altLang="en-US" sz="1100" dirty="0">
                <a:latin typeface="+mj-ea"/>
                <a:ea typeface="+mj-ea"/>
              </a:rPr>
              <a:t>知財総合支援窓口（東京都）</a:t>
            </a:r>
            <a:endParaRPr kumimoji="0" lang="en-US" altLang="ja-JP" sz="1100" dirty="0">
              <a:latin typeface="+mj-ea"/>
              <a:ea typeface="+mj-ea"/>
            </a:endParaRPr>
          </a:p>
          <a:p>
            <a:pPr fontAlgn="base">
              <a:spcBef>
                <a:spcPct val="0"/>
              </a:spcBef>
              <a:spcAft>
                <a:spcPct val="0"/>
              </a:spcAft>
            </a:pPr>
            <a:r>
              <a:rPr kumimoji="0" lang="ja-JP" altLang="en-US" sz="1100" dirty="0">
                <a:latin typeface="+mn-ea"/>
              </a:rPr>
              <a:t>東京都港区虎ノ門</a:t>
            </a:r>
            <a:r>
              <a:rPr kumimoji="0" lang="en-US" altLang="ja-JP" sz="1100" dirty="0">
                <a:latin typeface="+mn-ea"/>
              </a:rPr>
              <a:t>2-9-1 </a:t>
            </a:r>
            <a:r>
              <a:rPr kumimoji="0" lang="ja-JP" altLang="en-US" sz="1100" dirty="0">
                <a:latin typeface="+mn-ea"/>
              </a:rPr>
              <a:t>虎ノ門ヒルズ江戸見坂テラス</a:t>
            </a:r>
            <a:r>
              <a:rPr kumimoji="0" lang="en-US" altLang="ja-JP" sz="1100" dirty="0">
                <a:latin typeface="+mn-ea"/>
              </a:rPr>
              <a:t>7</a:t>
            </a:r>
            <a:r>
              <a:rPr kumimoji="0" lang="ja-JP" altLang="en-US" sz="1100" dirty="0">
                <a:latin typeface="+mn-ea"/>
              </a:rPr>
              <a:t>階</a:t>
            </a:r>
          </a:p>
          <a:p>
            <a:pPr fontAlgn="base">
              <a:spcBef>
                <a:spcPct val="0"/>
              </a:spcBef>
              <a:spcAft>
                <a:spcPct val="0"/>
              </a:spcAft>
            </a:pPr>
            <a:r>
              <a:rPr kumimoji="0" lang="en-US" altLang="ja-JP" sz="1100" dirty="0">
                <a:latin typeface="HGSｺﾞｼｯｸM" panose="020B0600000000000000" pitchFamily="50" charset="-128"/>
                <a:ea typeface="HGSｺﾞｼｯｸM" panose="020B0600000000000000" pitchFamily="50" charset="-128"/>
              </a:rPr>
              <a:t>TEL   </a:t>
            </a:r>
            <a:r>
              <a:rPr kumimoji="0" lang="ja-JP" altLang="en-US" sz="1100" dirty="0">
                <a:latin typeface="HGSｺﾞｼｯｸM" panose="020B0600000000000000" pitchFamily="50" charset="-128"/>
                <a:ea typeface="HGSｺﾞｼｯｸM" panose="020B0600000000000000" pitchFamily="50" charset="-128"/>
              </a:rPr>
              <a:t>：</a:t>
            </a:r>
            <a:r>
              <a:rPr kumimoji="0" lang="en-US" altLang="ja-JP" sz="1100" dirty="0">
                <a:latin typeface="HGSｺﾞｼｯｸM" panose="020B0600000000000000" pitchFamily="50" charset="-128"/>
                <a:ea typeface="HGSｺﾞｼｯｸM" panose="020B0600000000000000" pitchFamily="50" charset="-128"/>
              </a:rPr>
              <a:t>03-3502-5521</a:t>
            </a:r>
            <a:r>
              <a:rPr kumimoji="0" lang="ja-JP" altLang="en-US" sz="1100" dirty="0">
                <a:latin typeface="HGSｺﾞｼｯｸM" panose="020B0600000000000000" pitchFamily="50" charset="-128"/>
                <a:ea typeface="HGSｺﾞｼｯｸM" panose="020B0600000000000000" pitchFamily="50" charset="-128"/>
              </a:rPr>
              <a:t>　</a:t>
            </a:r>
            <a:r>
              <a:rPr kumimoji="0" lang="en-US" altLang="ja-JP" sz="1100" dirty="0">
                <a:latin typeface="HGSｺﾞｼｯｸM" panose="020B0600000000000000" pitchFamily="50" charset="-128"/>
                <a:ea typeface="HGSｺﾞｼｯｸM" panose="020B0600000000000000" pitchFamily="50" charset="-128"/>
              </a:rPr>
              <a:t>FAX</a:t>
            </a:r>
            <a:r>
              <a:rPr kumimoji="0" lang="ja-JP" altLang="en-US" sz="1100" dirty="0">
                <a:latin typeface="HGSｺﾞｼｯｸM" panose="020B0600000000000000" pitchFamily="50" charset="-128"/>
                <a:ea typeface="HGSｺﾞｼｯｸM" panose="020B0600000000000000" pitchFamily="50" charset="-128"/>
              </a:rPr>
              <a:t>：</a:t>
            </a:r>
            <a:r>
              <a:rPr kumimoji="0" lang="en-US" altLang="ja-JP" sz="1100" dirty="0">
                <a:latin typeface="HGSｺﾞｼｯｸM" panose="020B0600000000000000" pitchFamily="50" charset="-128"/>
                <a:ea typeface="HGSｺﾞｼｯｸM" panose="020B0600000000000000" pitchFamily="50" charset="-128"/>
              </a:rPr>
              <a:t>03-3504-1510</a:t>
            </a:r>
          </a:p>
          <a:p>
            <a:pPr fontAlgn="base">
              <a:spcBef>
                <a:spcPct val="0"/>
              </a:spcBef>
              <a:spcAft>
                <a:spcPct val="0"/>
              </a:spcAft>
            </a:pPr>
            <a:r>
              <a:rPr kumimoji="0" lang="en-US" altLang="ja-JP" sz="1100" dirty="0">
                <a:latin typeface="HGSｺﾞｼｯｸM" panose="020B0600000000000000" pitchFamily="50" charset="-128"/>
                <a:ea typeface="HGSｺﾞｼｯｸM" panose="020B0600000000000000" pitchFamily="50" charset="-128"/>
              </a:rPr>
              <a:t>E-mail</a:t>
            </a:r>
            <a:r>
              <a:rPr kumimoji="0" lang="ja-JP" altLang="en-US" sz="1100" b="1" dirty="0">
                <a:latin typeface="HGSｺﾞｼｯｸM" panose="020B0600000000000000" pitchFamily="50" charset="-128"/>
                <a:ea typeface="HGSｺﾞｼｯｸM" panose="020B0600000000000000" pitchFamily="50" charset="-128"/>
              </a:rPr>
              <a:t>：</a:t>
            </a:r>
            <a:r>
              <a:rPr kumimoji="0" lang="en-US" altLang="ja-JP" sz="1100" dirty="0">
                <a:latin typeface="HGSｺﾞｼｯｸM" panose="020B0600000000000000" pitchFamily="50" charset="-128"/>
                <a:ea typeface="HGSｺﾞｼｯｸM" panose="020B0600000000000000" pitchFamily="50" charset="-128"/>
              </a:rPr>
              <a:t>chizai-tokyo@jiii.or.jp</a:t>
            </a:r>
          </a:p>
          <a:p>
            <a:pPr fontAlgn="base">
              <a:spcBef>
                <a:spcPct val="0"/>
              </a:spcBef>
              <a:spcAft>
                <a:spcPct val="0"/>
              </a:spcAft>
            </a:pPr>
            <a:r>
              <a:rPr kumimoji="0" lang="en-US" altLang="ja-JP" sz="1100" dirty="0">
                <a:latin typeface="HGSｺﾞｼｯｸM" panose="020B0600000000000000" pitchFamily="50" charset="-128"/>
                <a:ea typeface="HGSｺﾞｼｯｸM" panose="020B0600000000000000" pitchFamily="50" charset="-128"/>
              </a:rPr>
              <a:t>URL   </a:t>
            </a:r>
            <a:r>
              <a:rPr kumimoji="0" lang="ja-JP" altLang="en-US" sz="1100" b="1" dirty="0">
                <a:latin typeface="HGSｺﾞｼｯｸM" panose="020B0600000000000000" pitchFamily="50" charset="-128"/>
                <a:ea typeface="HGSｺﾞｼｯｸM" panose="020B0600000000000000" pitchFamily="50" charset="-128"/>
              </a:rPr>
              <a:t>：</a:t>
            </a:r>
            <a:r>
              <a:rPr kumimoji="0" lang="en-US" altLang="ja-JP" sz="1100" dirty="0">
                <a:latin typeface="HGSｺﾞｼｯｸM" panose="020B0600000000000000" pitchFamily="50" charset="-128"/>
                <a:ea typeface="HGSｺﾞｼｯｸM" panose="020B0600000000000000" pitchFamily="50" charset="-128"/>
              </a:rPr>
              <a:t>http://chizaiportal.inpit.go.jp/madoguchi/tokyo/</a:t>
            </a:r>
          </a:p>
        </p:txBody>
      </p:sp>
      <p:graphicFrame>
        <p:nvGraphicFramePr>
          <p:cNvPr id="22" name="表 21"/>
          <p:cNvGraphicFramePr>
            <a:graphicFrameLocks noGrp="1"/>
          </p:cNvGraphicFramePr>
          <p:nvPr>
            <p:extLst>
              <p:ext uri="{D42A27DB-BD31-4B8C-83A1-F6EECF244321}">
                <p14:modId xmlns:p14="http://schemas.microsoft.com/office/powerpoint/2010/main" val="379589612"/>
              </p:ext>
            </p:extLst>
          </p:nvPr>
        </p:nvGraphicFramePr>
        <p:xfrm>
          <a:off x="109827" y="5292080"/>
          <a:ext cx="2743109" cy="2255520"/>
        </p:xfrm>
        <a:graphic>
          <a:graphicData uri="http://schemas.openxmlformats.org/drawingml/2006/table">
            <a:tbl>
              <a:tblPr firstRow="1" bandRow="1"/>
              <a:tblGrid>
                <a:gridCol w="2743109">
                  <a:extLst>
                    <a:ext uri="{9D8B030D-6E8A-4147-A177-3AD203B41FA5}">
                      <a16:colId xmlns:a16="http://schemas.microsoft.com/office/drawing/2014/main" val="20000"/>
                    </a:ext>
                  </a:extLst>
                </a:gridCol>
              </a:tblGrid>
              <a:tr h="18349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0" dirty="0">
                          <a:solidFill>
                            <a:schemeClr val="bg1"/>
                          </a:solidFill>
                          <a:effectLst/>
                          <a:latin typeface="HGS創英角ｺﾞｼｯｸUB" panose="020B0900000000000000" pitchFamily="50" charset="-128"/>
                          <a:ea typeface="HGS創英角ｺﾞｼｯｸUB" panose="020B0900000000000000" pitchFamily="50" charset="-128"/>
                        </a:rPr>
                        <a:t>開　催　日</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r h="271467">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l"/>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2024</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年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4</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月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10</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日 （水）</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AAEC06"/>
                    </a:solidFill>
                  </a:tcPr>
                </a:tc>
                <a:extLst>
                  <a:ext uri="{0D108BD9-81ED-4DB2-BD59-A6C34878D82A}">
                    <a16:rowId xmlns:a16="http://schemas.microsoft.com/office/drawing/2014/main" val="10001"/>
                  </a:ext>
                </a:extLst>
              </a:tr>
              <a:tr h="271467">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l"/>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2024</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年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5</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月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8</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 日 （水）</a:t>
                      </a:r>
                      <a:endPar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AEC06"/>
                    </a:solidFill>
                  </a:tcPr>
                </a:tc>
                <a:extLst>
                  <a:ext uri="{0D108BD9-81ED-4DB2-BD59-A6C34878D82A}">
                    <a16:rowId xmlns:a16="http://schemas.microsoft.com/office/drawing/2014/main" val="10002"/>
                  </a:ext>
                </a:extLst>
              </a:tr>
              <a:tr h="271467">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l"/>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2024</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年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6</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月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12</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日 （水）</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AEC06"/>
                    </a:solidFill>
                  </a:tcPr>
                </a:tc>
                <a:extLst>
                  <a:ext uri="{0D108BD9-81ED-4DB2-BD59-A6C34878D82A}">
                    <a16:rowId xmlns:a16="http://schemas.microsoft.com/office/drawing/2014/main" val="10003"/>
                  </a:ext>
                </a:extLst>
              </a:tr>
              <a:tr h="271467">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l"/>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2024</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年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7</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月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10</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日 （水）</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AEC06"/>
                    </a:solidFill>
                  </a:tcPr>
                </a:tc>
                <a:extLst>
                  <a:ext uri="{0D108BD9-81ED-4DB2-BD59-A6C34878D82A}">
                    <a16:rowId xmlns:a16="http://schemas.microsoft.com/office/drawing/2014/main" val="10004"/>
                  </a:ext>
                </a:extLst>
              </a:tr>
              <a:tr h="271467">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l"/>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2024</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年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8</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月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14</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日 （水）</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AEC06"/>
                    </a:solidFill>
                  </a:tcPr>
                </a:tc>
                <a:extLst>
                  <a:ext uri="{0D108BD9-81ED-4DB2-BD59-A6C34878D82A}">
                    <a16:rowId xmlns:a16="http://schemas.microsoft.com/office/drawing/2014/main" val="10005"/>
                  </a:ext>
                </a:extLst>
              </a:tr>
              <a:tr h="200175">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l"/>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2024</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年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9</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月 </a:t>
                      </a:r>
                      <a:r>
                        <a:rPr kumimoji="1" lang="en-US" altLang="ja-JP"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11</a:t>
                      </a:r>
                      <a:r>
                        <a:rPr kumimoji="1" lang="ja-JP" altLang="en-US" sz="1500" b="0" dirty="0">
                          <a:solidFill>
                            <a:schemeClr val="tx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日 （水）</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AEC06"/>
                    </a:solidFill>
                  </a:tcPr>
                </a:tc>
                <a:extLst>
                  <a:ext uri="{0D108BD9-81ED-4DB2-BD59-A6C34878D82A}">
                    <a16:rowId xmlns:a16="http://schemas.microsoft.com/office/drawing/2014/main" val="10006"/>
                  </a:ext>
                </a:extLst>
              </a:tr>
            </a:tbl>
          </a:graphicData>
        </a:graphic>
      </p:graphicFrame>
      <p:sp>
        <p:nvSpPr>
          <p:cNvPr id="24" name="円形吹き出し 23"/>
          <p:cNvSpPr/>
          <p:nvPr/>
        </p:nvSpPr>
        <p:spPr>
          <a:xfrm>
            <a:off x="332656" y="3995936"/>
            <a:ext cx="2160240" cy="1260140"/>
          </a:xfrm>
          <a:prstGeom prst="wedgeEllipseCallout">
            <a:avLst>
              <a:gd name="adj1" fmla="val 37274"/>
              <a:gd name="adj2" fmla="val 49588"/>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Text Box 21"/>
          <p:cNvSpPr txBox="1">
            <a:spLocks noChangeArrowheads="1"/>
          </p:cNvSpPr>
          <p:nvPr/>
        </p:nvSpPr>
        <p:spPr bwMode="auto">
          <a:xfrm>
            <a:off x="116632" y="4067944"/>
            <a:ext cx="1728192" cy="523220"/>
          </a:xfrm>
          <a:prstGeom prst="rect">
            <a:avLst/>
          </a:prstGeom>
          <a:noFill/>
          <a:ln w="31750">
            <a:noFill/>
            <a:miter lim="800000"/>
            <a:headEnd/>
            <a:tailEnd/>
          </a:ln>
          <a:effectLst/>
        </p:spPr>
        <p:txBody>
          <a:bodyPr wrap="square">
            <a:spAutoFit/>
          </a:bodyPr>
          <a:lstStyle/>
          <a:p>
            <a:pPr fontAlgn="base">
              <a:spcBef>
                <a:spcPct val="50000"/>
              </a:spcBef>
              <a:spcAft>
                <a:spcPct val="0"/>
              </a:spcAft>
            </a:pPr>
            <a:r>
              <a:rPr kumimoji="0" lang="ja-JP" altLang="en-US" sz="2800" dirty="0">
                <a:solidFill>
                  <a:srgbClr val="FF0000"/>
                </a:solidFill>
                <a:latin typeface="HGP創英角ﾎﾟｯﾌﾟ体" panose="040B0A00000000000000" pitchFamily="50" charset="-128"/>
                <a:ea typeface="HGP創英角ﾎﾟｯﾌﾟ体" panose="040B0A00000000000000" pitchFamily="50" charset="-128"/>
              </a:rPr>
              <a:t>まずは、</a:t>
            </a:r>
          </a:p>
        </p:txBody>
      </p:sp>
      <p:sp>
        <p:nvSpPr>
          <p:cNvPr id="32" name="Text Box 21"/>
          <p:cNvSpPr txBox="1">
            <a:spLocks noChangeArrowheads="1"/>
          </p:cNvSpPr>
          <p:nvPr/>
        </p:nvSpPr>
        <p:spPr bwMode="auto">
          <a:xfrm>
            <a:off x="116632" y="4572000"/>
            <a:ext cx="3168352" cy="523220"/>
          </a:xfrm>
          <a:prstGeom prst="rect">
            <a:avLst/>
          </a:prstGeom>
          <a:noFill/>
          <a:ln w="31750">
            <a:noFill/>
            <a:miter lim="800000"/>
            <a:headEnd/>
            <a:tailEnd/>
          </a:ln>
          <a:effectLst/>
        </p:spPr>
        <p:txBody>
          <a:bodyPr wrap="square">
            <a:spAutoFit/>
          </a:bodyPr>
          <a:lstStyle/>
          <a:p>
            <a:pPr fontAlgn="base">
              <a:spcBef>
                <a:spcPct val="50000"/>
              </a:spcBef>
              <a:spcAft>
                <a:spcPct val="0"/>
              </a:spcAft>
            </a:pPr>
            <a:r>
              <a:rPr kumimoji="0" lang="ja-JP" altLang="en-US" sz="2700" dirty="0">
                <a:solidFill>
                  <a:srgbClr val="FF0000"/>
                </a:solidFill>
                <a:latin typeface="HGP創英角ﾎﾟｯﾌﾟ体" panose="040B0A00000000000000" pitchFamily="50" charset="-128"/>
                <a:ea typeface="HGP創英角ﾎﾟｯﾌﾟ体" panose="040B0A00000000000000" pitchFamily="50" charset="-128"/>
              </a:rPr>
              <a:t>ご相談ください</a:t>
            </a:r>
            <a:r>
              <a:rPr kumimoji="0" lang="en-US" altLang="ja-JP" sz="2700" dirty="0">
                <a:solidFill>
                  <a:srgbClr val="FF0000"/>
                </a:solidFill>
                <a:latin typeface="HGP創英角ﾎﾟｯﾌﾟ体" panose="040B0A00000000000000" pitchFamily="50" charset="-128"/>
                <a:ea typeface="HGP創英角ﾎﾟｯﾌﾟ体" panose="040B0A00000000000000" pitchFamily="50" charset="-128"/>
              </a:rPr>
              <a:t>!!</a:t>
            </a:r>
            <a:endParaRPr kumimoji="0" lang="ja-JP" altLang="en-US" sz="27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26" name="星 7 25"/>
          <p:cNvSpPr/>
          <p:nvPr/>
        </p:nvSpPr>
        <p:spPr>
          <a:xfrm>
            <a:off x="188640" y="2806891"/>
            <a:ext cx="1224136" cy="1136201"/>
          </a:xfrm>
          <a:prstGeom prst="star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00" dirty="0">
                <a:solidFill>
                  <a:schemeClr val="bg1"/>
                </a:solidFill>
                <a:latin typeface="HGS創英角ﾎﾟｯﾌﾟ体" panose="040B0A00000000000000" pitchFamily="50" charset="-128"/>
                <a:ea typeface="HGS創英角ﾎﾟｯﾌﾟ体" panose="040B0A00000000000000" pitchFamily="50" charset="-128"/>
              </a:rPr>
              <a:t>相談</a:t>
            </a:r>
            <a:endParaRPr kumimoji="1" lang="en-US" altLang="ja-JP" sz="1700" dirty="0">
              <a:solidFill>
                <a:schemeClr val="bg1"/>
              </a:solidFill>
              <a:latin typeface="HGS創英角ﾎﾟｯﾌﾟ体" panose="040B0A00000000000000" pitchFamily="50" charset="-128"/>
              <a:ea typeface="HGS創英角ﾎﾟｯﾌﾟ体" panose="040B0A00000000000000" pitchFamily="50" charset="-128"/>
            </a:endParaRPr>
          </a:p>
          <a:p>
            <a:pPr algn="ctr"/>
            <a:r>
              <a:rPr kumimoji="1" lang="ja-JP" altLang="en-US" sz="1700" dirty="0">
                <a:solidFill>
                  <a:schemeClr val="bg1"/>
                </a:solidFill>
                <a:latin typeface="HGS創英角ﾎﾟｯﾌﾟ体" panose="040B0A00000000000000" pitchFamily="50" charset="-128"/>
                <a:ea typeface="HGS創英角ﾎﾟｯﾌﾟ体" panose="040B0A00000000000000" pitchFamily="50" charset="-128"/>
              </a:rPr>
              <a:t>無料</a:t>
            </a:r>
          </a:p>
        </p:txBody>
      </p:sp>
      <p:sp>
        <p:nvSpPr>
          <p:cNvPr id="39" name="星 7 38"/>
          <p:cNvSpPr/>
          <p:nvPr/>
        </p:nvSpPr>
        <p:spPr>
          <a:xfrm>
            <a:off x="1484784" y="3238939"/>
            <a:ext cx="1224136" cy="1136201"/>
          </a:xfrm>
          <a:prstGeom prst="star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00" dirty="0">
                <a:solidFill>
                  <a:schemeClr val="bg1"/>
                </a:solidFill>
                <a:latin typeface="HGS創英角ﾎﾟｯﾌﾟ体" panose="040B0A00000000000000" pitchFamily="50" charset="-128"/>
                <a:ea typeface="HGS創英角ﾎﾟｯﾌﾟ体" panose="040B0A00000000000000" pitchFamily="50" charset="-128"/>
              </a:rPr>
              <a:t>秘密</a:t>
            </a:r>
            <a:endParaRPr kumimoji="1" lang="en-US" altLang="ja-JP" sz="1700" dirty="0">
              <a:solidFill>
                <a:schemeClr val="bg1"/>
              </a:solidFill>
              <a:latin typeface="HGS創英角ﾎﾟｯﾌﾟ体" panose="040B0A00000000000000" pitchFamily="50" charset="-128"/>
              <a:ea typeface="HGS創英角ﾎﾟｯﾌﾟ体" panose="040B0A00000000000000" pitchFamily="50" charset="-128"/>
            </a:endParaRPr>
          </a:p>
          <a:p>
            <a:pPr algn="ctr"/>
            <a:r>
              <a:rPr kumimoji="1" lang="ja-JP" altLang="en-US" sz="1700" dirty="0">
                <a:solidFill>
                  <a:schemeClr val="bg1"/>
                </a:solidFill>
                <a:latin typeface="HGS創英角ﾎﾟｯﾌﾟ体" panose="040B0A00000000000000" pitchFamily="50" charset="-128"/>
                <a:ea typeface="HGS創英角ﾎﾟｯﾌﾟ体" panose="040B0A00000000000000" pitchFamily="50" charset="-128"/>
              </a:rPr>
              <a:t>厳守</a:t>
            </a:r>
          </a:p>
        </p:txBody>
      </p:sp>
      <p:sp>
        <p:nvSpPr>
          <p:cNvPr id="40" name="正方形/長方形 39"/>
          <p:cNvSpPr/>
          <p:nvPr/>
        </p:nvSpPr>
        <p:spPr>
          <a:xfrm>
            <a:off x="156233" y="7740352"/>
            <a:ext cx="2768711" cy="1300356"/>
          </a:xfrm>
          <a:prstGeom prst="rect">
            <a:avLst/>
          </a:prstGeom>
          <a:ln w="19050">
            <a:noFill/>
            <a:prstDash val="dash"/>
          </a:ln>
        </p:spPr>
        <p:txBody>
          <a:bodyPr wrap="square">
            <a:spAutoFit/>
          </a:bodyPr>
          <a:lstStyle/>
          <a:p>
            <a:pPr fontAlgn="base">
              <a:spcBef>
                <a:spcPct val="0"/>
              </a:spcBef>
              <a:spcAft>
                <a:spcPct val="0"/>
              </a:spcAft>
            </a:pPr>
            <a:r>
              <a:rPr kumimoji="0" lang="ja-JP" altLang="en-US" sz="1200" b="1" dirty="0">
                <a:latin typeface="+mn-ea"/>
              </a:rPr>
              <a:t>対象者 ：   個人、個人事業主、</a:t>
            </a:r>
            <a:endParaRPr kumimoji="0" lang="en-US" altLang="ja-JP" sz="1200" b="1" dirty="0">
              <a:latin typeface="+mn-ea"/>
            </a:endParaRPr>
          </a:p>
          <a:p>
            <a:pPr fontAlgn="base">
              <a:spcBef>
                <a:spcPct val="0"/>
              </a:spcBef>
              <a:spcAft>
                <a:spcPct val="0"/>
              </a:spcAft>
            </a:pPr>
            <a:r>
              <a:rPr kumimoji="0" lang="ja-JP" altLang="en-US" sz="1200" b="1" dirty="0">
                <a:latin typeface="+mn-ea"/>
              </a:rPr>
              <a:t>　　　　　　　中小企業経営者等の方</a:t>
            </a:r>
            <a:endParaRPr kumimoji="0" lang="en-US" altLang="ja-JP" sz="1200" b="1" dirty="0">
              <a:latin typeface="+mn-ea"/>
            </a:endParaRPr>
          </a:p>
          <a:p>
            <a:pPr fontAlgn="base">
              <a:spcBef>
                <a:spcPct val="0"/>
              </a:spcBef>
              <a:spcAft>
                <a:spcPct val="0"/>
              </a:spcAft>
            </a:pPr>
            <a:endParaRPr kumimoji="0" lang="en-US" altLang="ja-JP" sz="800" b="1" dirty="0">
              <a:latin typeface="+mn-ea"/>
            </a:endParaRPr>
          </a:p>
          <a:p>
            <a:pPr fontAlgn="base">
              <a:spcBef>
                <a:spcPct val="0"/>
              </a:spcBef>
              <a:spcAft>
                <a:spcPct val="0"/>
              </a:spcAft>
            </a:pPr>
            <a:r>
              <a:rPr kumimoji="0" lang="ja-JP" altLang="en-US" sz="1200" b="1" dirty="0">
                <a:latin typeface="+mn-ea"/>
              </a:rPr>
              <a:t>時    間</a:t>
            </a:r>
            <a:r>
              <a:rPr kumimoji="0" lang="ja-JP" altLang="en-US" sz="1200" b="1" dirty="0">
                <a:latin typeface="+mn-ea"/>
                <a:sym typeface="Wingdings" panose="05000000000000000000" pitchFamily="2" charset="2"/>
              </a:rPr>
              <a:t> ：   ➊ １３：００ ～ １４：００</a:t>
            </a:r>
            <a:endParaRPr kumimoji="0" lang="en-US" altLang="ja-JP" sz="1200" b="1" dirty="0">
              <a:latin typeface="+mn-ea"/>
              <a:sym typeface="Wingdings" panose="05000000000000000000" pitchFamily="2" charset="2"/>
            </a:endParaRPr>
          </a:p>
          <a:p>
            <a:pPr fontAlgn="base">
              <a:spcBef>
                <a:spcPct val="0"/>
              </a:spcBef>
              <a:spcAft>
                <a:spcPct val="0"/>
              </a:spcAft>
            </a:pPr>
            <a:r>
              <a:rPr kumimoji="0" lang="ja-JP" altLang="en-US" sz="1200" b="1" dirty="0">
                <a:latin typeface="+mn-ea"/>
                <a:sym typeface="Wingdings" panose="05000000000000000000" pitchFamily="2" charset="2"/>
              </a:rPr>
              <a:t>　　　　　　　 ➋ １４：３０ ～ １５：３０</a:t>
            </a:r>
            <a:endParaRPr kumimoji="0" lang="en-US" altLang="ja-JP" sz="1200" b="1" dirty="0">
              <a:latin typeface="+mn-ea"/>
              <a:sym typeface="Wingdings" panose="05000000000000000000" pitchFamily="2" charset="2"/>
            </a:endParaRPr>
          </a:p>
          <a:p>
            <a:pPr fontAlgn="base">
              <a:spcBef>
                <a:spcPct val="0"/>
              </a:spcBef>
              <a:spcAft>
                <a:spcPct val="0"/>
              </a:spcAft>
            </a:pPr>
            <a:r>
              <a:rPr kumimoji="0" lang="ja-JP" altLang="en-US" sz="1200" b="1" dirty="0">
                <a:latin typeface="+mn-ea"/>
                <a:sym typeface="Wingdings" panose="05000000000000000000" pitchFamily="2" charset="2"/>
              </a:rPr>
              <a:t>　　　　　　　 ➌ １６：００ ～ １７：００　</a:t>
            </a:r>
            <a:endParaRPr kumimoji="0" lang="en-US" altLang="ja-JP" sz="1100" b="1" dirty="0">
              <a:latin typeface="+mn-ea"/>
              <a:sym typeface="Wingdings" panose="05000000000000000000" pitchFamily="2" charset="2"/>
            </a:endParaRPr>
          </a:p>
          <a:p>
            <a:pPr fontAlgn="base">
              <a:spcBef>
                <a:spcPct val="0"/>
              </a:spcBef>
              <a:spcAft>
                <a:spcPct val="0"/>
              </a:spcAft>
            </a:pPr>
            <a:r>
              <a:rPr kumimoji="0" lang="ja-JP" altLang="en-US" sz="1050" b="1" dirty="0">
                <a:latin typeface="+mn-ea"/>
                <a:sym typeface="Wingdings" panose="05000000000000000000" pitchFamily="2" charset="2"/>
              </a:rPr>
              <a:t>　　　　　　　　　</a:t>
            </a:r>
            <a:endParaRPr kumimoji="0" lang="en-US" altLang="ja-JP" sz="1100" b="1" dirty="0">
              <a:latin typeface="+mn-ea"/>
            </a:endParaRPr>
          </a:p>
        </p:txBody>
      </p:sp>
      <p:pic>
        <p:nvPicPr>
          <p:cNvPr id="2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2936" y="2875657"/>
            <a:ext cx="3733140" cy="2474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四角形吹き出し 22"/>
          <p:cNvSpPr/>
          <p:nvPr/>
        </p:nvSpPr>
        <p:spPr>
          <a:xfrm>
            <a:off x="4786431" y="4499992"/>
            <a:ext cx="1691185" cy="574262"/>
          </a:xfrm>
          <a:prstGeom prst="wedgeRectCallout">
            <a:avLst>
              <a:gd name="adj1" fmla="val -59103"/>
              <a:gd name="adj2" fmla="val 2975"/>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780676" y="4565046"/>
            <a:ext cx="1725515" cy="461665"/>
          </a:xfrm>
          <a:prstGeom prst="rect">
            <a:avLst/>
          </a:prstGeom>
          <a:noFill/>
        </p:spPr>
        <p:txBody>
          <a:bodyPr wrap="square" spcCol="360000" rtlCol="0">
            <a:spAutoFit/>
          </a:bodyPr>
          <a:lstStyle/>
          <a:p>
            <a:pPr>
              <a:lnSpc>
                <a:spcPct val="150000"/>
              </a:lnSpc>
            </a:pPr>
            <a:r>
              <a:rPr kumimoji="1" lang="ja-JP" altLang="en-US" sz="800" kern="2300" dirty="0">
                <a:solidFill>
                  <a:srgbClr val="FF0000"/>
                </a:solidFill>
                <a:latin typeface="HGP創英角ｺﾞｼｯｸUB" panose="020B0900000000000000" pitchFamily="50" charset="-128"/>
                <a:ea typeface="HGP創英角ｺﾞｼｯｸUB" panose="020B0900000000000000" pitchFamily="50" charset="-128"/>
              </a:rPr>
              <a:t>八王子市新産業開発・交流センター</a:t>
            </a:r>
            <a:endParaRPr kumimoji="1" lang="en-US" altLang="ja-JP" sz="800" kern="2300" dirty="0">
              <a:solidFill>
                <a:srgbClr val="FF0000"/>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800" kern="2300" dirty="0">
                <a:solidFill>
                  <a:srgbClr val="FF0000"/>
                </a:solidFill>
                <a:latin typeface="HGP創英角ｺﾞｼｯｸUB" panose="020B0900000000000000" pitchFamily="50" charset="-128"/>
                <a:ea typeface="HGP創英角ｺﾞｼｯｸUB" panose="020B0900000000000000" pitchFamily="50" charset="-128"/>
              </a:rPr>
              <a:t>（開発・交流プラザ）</a:t>
            </a:r>
            <a:endParaRPr lang="en-US" altLang="ja-JP" sz="800" kern="23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0" name="正方形/長方形 29"/>
          <p:cNvSpPr/>
          <p:nvPr/>
        </p:nvSpPr>
        <p:spPr>
          <a:xfrm>
            <a:off x="2924944" y="5467394"/>
            <a:ext cx="3860632" cy="2139047"/>
          </a:xfrm>
          <a:prstGeom prst="rect">
            <a:avLst/>
          </a:prstGeom>
          <a:ln w="31750">
            <a:noFill/>
            <a:prstDash val="sysDash"/>
          </a:ln>
        </p:spPr>
        <p:txBody>
          <a:bodyPr wrap="square">
            <a:spAutoFit/>
          </a:bodyPr>
          <a:lstStyle/>
          <a:p>
            <a:pPr fontAlgn="base">
              <a:spcBef>
                <a:spcPct val="0"/>
              </a:spcBef>
              <a:spcAft>
                <a:spcPct val="0"/>
              </a:spcAft>
            </a:pPr>
            <a:r>
              <a:rPr kumimoji="0" lang="ja-JP" altLang="en-US" sz="1400" b="1" dirty="0">
                <a:solidFill>
                  <a:srgbClr val="00B050"/>
                </a:solidFill>
                <a:latin typeface="HGP創英角ｺﾞｼｯｸUB" panose="020B0900000000000000" pitchFamily="50" charset="-128"/>
                <a:ea typeface="HGP創英角ｺﾞｼｯｸUB" panose="020B0900000000000000" pitchFamily="50" charset="-128"/>
              </a:rPr>
              <a:t>会場： </a:t>
            </a:r>
            <a:r>
              <a:rPr kumimoji="0" lang="ja-JP" altLang="en-US" sz="1400" b="1" dirty="0">
                <a:solidFill>
                  <a:srgbClr val="006600"/>
                </a:solidFill>
                <a:latin typeface="HGP創英角ｺﾞｼｯｸUB" panose="020B0900000000000000" pitchFamily="50" charset="-128"/>
                <a:ea typeface="HGP創英角ｺﾞｼｯｸUB" panose="020B0900000000000000" pitchFamily="50" charset="-128"/>
              </a:rPr>
              <a:t>八王子市新産業開発・交流センター</a:t>
            </a:r>
            <a:endParaRPr kumimoji="0" lang="en-US" altLang="ja-JP" sz="1400" b="1" dirty="0">
              <a:solidFill>
                <a:srgbClr val="0066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kumimoji="0" lang="ja-JP" altLang="en-US" sz="1400" b="1" dirty="0">
                <a:solidFill>
                  <a:srgbClr val="006600"/>
                </a:solidFill>
                <a:latin typeface="HGP創英角ｺﾞｼｯｸUB" panose="020B0900000000000000" pitchFamily="50" charset="-128"/>
                <a:ea typeface="HGP創英角ｺﾞｼｯｸUB" panose="020B0900000000000000" pitchFamily="50" charset="-128"/>
              </a:rPr>
              <a:t>　　　　 （開発・交流プラザ）</a:t>
            </a:r>
            <a:endParaRPr kumimoji="0" lang="en-US" altLang="ja-JP" sz="1400" b="1" dirty="0">
              <a:solidFill>
                <a:srgbClr val="0066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kumimoji="0" lang="ja-JP" altLang="en-US" sz="1200" dirty="0">
                <a:solidFill>
                  <a:srgbClr val="49A0A9"/>
                </a:solidFill>
                <a:latin typeface="HGP創英角ｺﾞｼｯｸUB" panose="020B0900000000000000" pitchFamily="50" charset="-128"/>
                <a:ea typeface="HGP創英角ｺﾞｼｯｸUB" panose="020B0900000000000000" pitchFamily="50" charset="-128"/>
              </a:rPr>
              <a:t>　　　　  </a:t>
            </a:r>
            <a:r>
              <a:rPr kumimoji="0" lang="ja-JP" altLang="en-US" sz="1200" dirty="0">
                <a:solidFill>
                  <a:srgbClr val="006600"/>
                </a:solidFill>
                <a:latin typeface="HGP創英角ｺﾞｼｯｸUB" panose="020B0900000000000000" pitchFamily="50" charset="-128"/>
                <a:ea typeface="HGP創英角ｺﾞｼｯｸUB" panose="020B0900000000000000" pitchFamily="50" charset="-128"/>
              </a:rPr>
              <a:t>東京都八王子市旭町</a:t>
            </a:r>
            <a:r>
              <a:rPr kumimoji="0" lang="en-US" altLang="ja-JP" sz="1200" dirty="0">
                <a:solidFill>
                  <a:srgbClr val="006600"/>
                </a:solidFill>
                <a:latin typeface="HGP創英角ｺﾞｼｯｸUB" panose="020B0900000000000000" pitchFamily="50" charset="-128"/>
                <a:ea typeface="HGP創英角ｺﾞｼｯｸUB" panose="020B0900000000000000" pitchFamily="50" charset="-128"/>
              </a:rPr>
              <a:t>1-1 </a:t>
            </a:r>
            <a:r>
              <a:rPr kumimoji="0" lang="ja-JP" altLang="en-US" sz="1200" dirty="0">
                <a:solidFill>
                  <a:srgbClr val="006600"/>
                </a:solidFill>
                <a:latin typeface="HGP創英角ｺﾞｼｯｸUB" panose="020B0900000000000000" pitchFamily="50" charset="-128"/>
                <a:ea typeface="HGP創英角ｺﾞｼｯｸUB" panose="020B0900000000000000" pitchFamily="50" charset="-128"/>
              </a:rPr>
              <a:t>セレオ八王子北館９階</a:t>
            </a:r>
            <a:endParaRPr kumimoji="0" lang="en-US" altLang="ja-JP" sz="1200" dirty="0">
              <a:solidFill>
                <a:srgbClr val="0066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endParaRPr kumimoji="0" lang="en-US" altLang="ja-JP" sz="700" b="1" dirty="0">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kumimoji="0" lang="ja-JP" altLang="en-US" sz="1400" dirty="0">
                <a:solidFill>
                  <a:srgbClr val="00B050"/>
                </a:solidFill>
                <a:latin typeface="HGP創英角ｺﾞｼｯｸUB" panose="020B0900000000000000" pitchFamily="50" charset="-128"/>
                <a:ea typeface="HGP創英角ｺﾞｼｯｸUB" panose="020B0900000000000000" pitchFamily="50" charset="-128"/>
              </a:rPr>
              <a:t>最寄駅： </a:t>
            </a:r>
            <a:r>
              <a:rPr kumimoji="0" lang="ja-JP" altLang="en-US" sz="1400" dirty="0">
                <a:solidFill>
                  <a:srgbClr val="006600"/>
                </a:solidFill>
                <a:latin typeface="HGP創英角ｺﾞｼｯｸUB" panose="020B0900000000000000" pitchFamily="50" charset="-128"/>
                <a:ea typeface="HGP創英角ｺﾞｼｯｸUB" panose="020B0900000000000000" pitchFamily="50" charset="-128"/>
              </a:rPr>
              <a:t>ＪＲ八王子駅</a:t>
            </a:r>
            <a:endParaRPr kumimoji="0" lang="en-US" altLang="ja-JP" sz="1400" b="1" dirty="0">
              <a:solidFill>
                <a:srgbClr val="0066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endParaRPr kumimoji="0" lang="en-US" altLang="ja-JP" sz="900" dirty="0">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kumimoji="0"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0" lang="ja-JP" altLang="en-US" sz="1400" dirty="0">
                <a:solidFill>
                  <a:srgbClr val="FF0000"/>
                </a:solidFill>
                <a:latin typeface="HGP創英角ｺﾞｼｯｸUB" panose="020B0900000000000000" pitchFamily="50" charset="-128"/>
                <a:ea typeface="HGP創英角ｺﾞｼｯｸUB" panose="020B0900000000000000" pitchFamily="50" charset="-128"/>
              </a:rPr>
              <a:t>ご相談ご希望の方は、お電話にてご予約を</a:t>
            </a:r>
            <a:endParaRPr kumimoji="0" lang="en-US" altLang="ja-JP" sz="1400" dirty="0">
              <a:solidFill>
                <a:srgbClr val="FF00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kumimoji="0" lang="ja-JP" altLang="en-US" sz="1400" dirty="0">
                <a:solidFill>
                  <a:srgbClr val="FF0000"/>
                </a:solidFill>
                <a:latin typeface="HGP創英角ｺﾞｼｯｸUB" panose="020B0900000000000000" pitchFamily="50" charset="-128"/>
                <a:ea typeface="HGP創英角ｺﾞｼｯｸUB" panose="020B0900000000000000" pitchFamily="50" charset="-128"/>
              </a:rPr>
              <a:t>　 お願いいたします。</a:t>
            </a:r>
            <a:endParaRPr kumimoji="0" lang="en-US" altLang="ja-JP" sz="1400" dirty="0">
              <a:solidFill>
                <a:srgbClr val="FF00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endParaRPr kumimoji="0" lang="en-US" altLang="ja-JP" sz="700" dirty="0">
              <a:solidFill>
                <a:srgbClr val="FF00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kumimoji="0" lang="ja-JP" altLang="en-US" sz="1600" b="1" dirty="0">
                <a:solidFill>
                  <a:srgbClr val="00B050"/>
                </a:solidFill>
                <a:latin typeface="HGP創英角ｺﾞｼｯｸUB" panose="020B0900000000000000" pitchFamily="50" charset="-128"/>
                <a:ea typeface="HGP創英角ｺﾞｼｯｸUB" panose="020B0900000000000000" pitchFamily="50" charset="-128"/>
              </a:rPr>
              <a:t>　  </a:t>
            </a:r>
            <a:r>
              <a:rPr kumimoji="0" lang="ja-JP" altLang="en-US" sz="1600" b="1" dirty="0">
                <a:solidFill>
                  <a:srgbClr val="006600"/>
                </a:solidFill>
                <a:latin typeface="HGP創英角ｺﾞｼｯｸUB" panose="020B0900000000000000" pitchFamily="50" charset="-128"/>
                <a:ea typeface="HGP創英角ｺﾞｼｯｸUB" panose="020B0900000000000000" pitchFamily="50" charset="-128"/>
              </a:rPr>
              <a:t>ご予約は、　０４２－６２１－３５５０</a:t>
            </a:r>
            <a:endParaRPr kumimoji="0" lang="en-US" altLang="ja-JP" sz="1600" b="1" dirty="0">
              <a:solidFill>
                <a:srgbClr val="0066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kumimoji="0" lang="ja-JP" altLang="en-US" sz="1200" dirty="0">
                <a:solidFill>
                  <a:srgbClr val="006600"/>
                </a:solidFill>
                <a:latin typeface="HGP創英角ｺﾞｼｯｸUB" panose="020B0900000000000000" pitchFamily="50" charset="-128"/>
                <a:ea typeface="HGP創英角ｺﾞｼｯｸUB" panose="020B0900000000000000" pitchFamily="50" charset="-128"/>
              </a:rPr>
              <a:t> 八王子市新産業開発・交流センター（開発・交流プラザ）</a:t>
            </a:r>
          </a:p>
        </p:txBody>
      </p:sp>
      <p:pic>
        <p:nvPicPr>
          <p:cNvPr id="4" name="図 3" descr="キャリアウーマン② | 無料イラスト素材｜素材ラボ">
            <a:extLst>
              <a:ext uri="{FF2B5EF4-FFF2-40B4-BE49-F238E27FC236}">
                <a16:creationId xmlns:a16="http://schemas.microsoft.com/office/drawing/2014/main" id="{D75B0114-3508-0F79-2D64-9859C263A578}"/>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127" r="-1" b="56559"/>
          <a:stretch/>
        </p:blipFill>
        <p:spPr bwMode="auto">
          <a:xfrm>
            <a:off x="5635222" y="80239"/>
            <a:ext cx="1072185" cy="1144483"/>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
          <p:cNvSpPr/>
          <p:nvPr/>
        </p:nvSpPr>
        <p:spPr>
          <a:xfrm>
            <a:off x="156233" y="1202859"/>
            <a:ext cx="6429843" cy="724174"/>
          </a:xfrm>
          <a:prstGeom prst="roundRect">
            <a:avLst/>
          </a:prstGeom>
          <a:solidFill>
            <a:srgbClr val="00B050"/>
          </a:solidFill>
          <a:ln w="57150" cmpd="thickThi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latin typeface="HGP創英角ﾎﾟｯﾌﾟ体" panose="040B0A00000000000000" pitchFamily="50" charset="-128"/>
                <a:ea typeface="HGP創英角ﾎﾟｯﾌﾟ体" panose="040B0A00000000000000" pitchFamily="50" charset="-128"/>
              </a:rPr>
              <a:t>知的財産相談会（八王子会場）</a:t>
            </a:r>
            <a:endParaRPr kumimoji="1" lang="ja-JP" altLang="en-US" sz="3600" dirty="0">
              <a:latin typeface="HGP創英角ﾎﾟｯﾌﾟ体" panose="040B0A00000000000000" pitchFamily="50" charset="-128"/>
              <a:ea typeface="HGP創英角ﾎﾟｯﾌﾟ体" panose="040B0A00000000000000" pitchFamily="50" charset="-128"/>
            </a:endParaRPr>
          </a:p>
        </p:txBody>
      </p:sp>
      <p:sp>
        <p:nvSpPr>
          <p:cNvPr id="2" name="正方形/長方形 1">
            <a:extLst>
              <a:ext uri="{FF2B5EF4-FFF2-40B4-BE49-F238E27FC236}">
                <a16:creationId xmlns:a16="http://schemas.microsoft.com/office/drawing/2014/main" id="{0FBA32C9-4803-E98A-09EE-D669579A4AF8}"/>
              </a:ext>
            </a:extLst>
          </p:cNvPr>
          <p:cNvSpPr/>
          <p:nvPr/>
        </p:nvSpPr>
        <p:spPr>
          <a:xfrm>
            <a:off x="3284984" y="4665400"/>
            <a:ext cx="1224136" cy="286265"/>
          </a:xfrm>
          <a:prstGeom prst="rect">
            <a:avLst/>
          </a:prstGeom>
          <a:solidFill>
            <a:srgbClr val="FBF7A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rPr>
              <a:t>セレオ八王子北館</a:t>
            </a:r>
          </a:p>
        </p:txBody>
      </p:sp>
    </p:spTree>
    <p:extLst>
      <p:ext uri="{BB962C8B-B14F-4D97-AF65-F5344CB8AC3E}">
        <p14:creationId xmlns:p14="http://schemas.microsoft.com/office/powerpoint/2010/main" val="42707833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295</Words>
  <Application>Microsoft Office PowerPoint</Application>
  <PresentationFormat>画面に合わせる (4:3)</PresentationFormat>
  <Paragraphs>46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HGP創英角ﾎﾟｯﾌﾟ体</vt:lpstr>
      <vt:lpstr>HGSｺﾞｼｯｸM</vt:lpstr>
      <vt:lpstr>HGS創英角ｺﾞｼｯｸUB</vt:lpstr>
      <vt:lpstr>HGS創英角ﾎﾟｯﾌﾟ体</vt:lpstr>
      <vt:lpstr>HG丸ｺﾞｼｯｸM-PRO</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　克恵</dc:creator>
  <cp:lastModifiedBy>Su</cp:lastModifiedBy>
  <cp:revision>65</cp:revision>
  <cp:lastPrinted>2023-12-28T05:57:32Z</cp:lastPrinted>
  <dcterms:created xsi:type="dcterms:W3CDTF">2017-09-27T04:49:38Z</dcterms:created>
  <dcterms:modified xsi:type="dcterms:W3CDTF">2024-02-22T02:31:26Z</dcterms:modified>
</cp:coreProperties>
</file>