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8"/>
  </p:notesMasterIdLst>
  <p:handoutMasterIdLst>
    <p:handoutMasterId r:id="rId9"/>
  </p:handoutMasterIdLst>
  <p:sldIdLst>
    <p:sldId id="260" r:id="rId5"/>
    <p:sldId id="265" r:id="rId6"/>
    <p:sldId id="268" r:id="rId7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1F"/>
    <a:srgbClr val="00581B"/>
    <a:srgbClr val="007424"/>
    <a:srgbClr val="0B933F"/>
    <a:srgbClr val="00601E"/>
    <a:srgbClr val="7E7879"/>
    <a:srgbClr val="ED701B"/>
    <a:srgbClr val="5B9BC6"/>
    <a:srgbClr val="539F48"/>
    <a:srgbClr val="537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566" autoAdjust="0"/>
    <p:restoredTop sz="80029" autoAdjust="0"/>
  </p:normalViewPr>
  <p:slideViewPr>
    <p:cSldViewPr>
      <p:cViewPr varScale="1">
        <p:scale>
          <a:sx n="110" d="100"/>
          <a:sy n="110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426" y="-120"/>
      </p:cViewPr>
      <p:guideLst>
        <p:guide orient="horz" pos="3122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321" cy="495618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5248" y="1"/>
            <a:ext cx="2941321" cy="495618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r">
              <a:defRPr sz="1200"/>
            </a:lvl1pPr>
          </a:lstStyle>
          <a:p>
            <a:fld id="{4B804A56-E013-4E7D-9DF4-0FBE755CFB90}" type="datetimeFigureOut">
              <a:rPr kumimoji="1" lang="ja-JP" altLang="en-US" smtClean="0"/>
              <a:pPr/>
              <a:t>2025/2/21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16737"/>
            <a:ext cx="2941321" cy="49561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5248" y="9416737"/>
            <a:ext cx="2941321" cy="49561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r">
              <a:defRPr sz="1200"/>
            </a:lvl1pPr>
          </a:lstStyle>
          <a:p>
            <a:fld id="{4B0211C1-B31E-44ED-A61C-21782CF3AE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65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r">
              <a:defRPr sz="1200"/>
            </a:lvl1pPr>
          </a:lstStyle>
          <a:p>
            <a:fld id="{AD941A18-B0B8-4BEB-BD50-EDF48ECE033E}" type="datetimeFigureOut">
              <a:rPr kumimoji="1" lang="ja-JP" altLang="en-US" smtClean="0"/>
              <a:pPr/>
              <a:t>2025/2/21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1" tIns="45591" rIns="91181" bIns="45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09122"/>
            <a:ext cx="5430520" cy="4461272"/>
          </a:xfrm>
          <a:prstGeom prst="rect">
            <a:avLst/>
          </a:prstGeom>
        </p:spPr>
        <p:txBody>
          <a:bodyPr vert="horz" lIns="91181" tIns="45591" rIns="91181" bIns="455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r">
              <a:defRPr sz="1200"/>
            </a:lvl1pPr>
          </a:lstStyle>
          <a:p>
            <a:fld id="{9E90B4C8-9E68-4281-AABE-E4B14796861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60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B4C8-9E68-4281-AABE-E4B14796861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35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45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8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5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77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05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5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8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1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266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2025/2/21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57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1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3297" y="1196752"/>
            <a:ext cx="8352928" cy="2232248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</a:pP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</a:t>
            </a:r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６</a:t>
            </a: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年度（</a:t>
            </a:r>
            <a:r>
              <a:rPr lang="en-US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年度）</a:t>
            </a:r>
            <a:br>
              <a:rPr lang="en-US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</a:t>
            </a:r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</a:t>
            </a: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</a:t>
            </a:r>
            <a:r>
              <a:rPr lang="en-US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地域学校協働活動推進員</a:t>
            </a:r>
            <a:br>
              <a:rPr lang="en-US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（学校</a:t>
            </a:r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コーディネーター</a:t>
            </a: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）研修会</a:t>
            </a:r>
            <a:r>
              <a:rPr lang="ja-JP" altLang="en-US" sz="3200" b="1" spc="-1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メイリオ" panose="020B0604030504040204" pitchFamily="50" charset="-128"/>
              </a:rPr>
              <a:t>の様子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12160" y="404664"/>
            <a:ext cx="2767236" cy="792088"/>
          </a:xfrm>
        </p:spPr>
        <p:txBody>
          <a:bodyPr>
            <a:normAutofit/>
          </a:bodyPr>
          <a:lstStyle/>
          <a:p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令和７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kumimoji="1"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2025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）２月</a:t>
            </a:r>
            <a:r>
              <a: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18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dist"/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学校教育</a:t>
            </a:r>
            <a:r>
              <a:rPr kumimoji="1"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部地域教育推進課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4582" y="3430853"/>
            <a:ext cx="8352928" cy="244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－研修概要－</a:t>
            </a:r>
            <a:endParaRPr lang="en-US" altLang="ja-JP" sz="2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　時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令和７年（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2025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年）２月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18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日（火）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00</a:t>
            </a: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　所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教育センター　</a:t>
            </a: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内　容</a:t>
            </a:r>
            <a:r>
              <a:rPr lang="en-US" altLang="ja-JP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基本グループワーク</a:t>
            </a:r>
            <a:r>
              <a:rPr lang="en-US" altLang="ja-JP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令和６年度の活動報告、来年度に向けての課題）　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・テーマグループワーク（人材の確保、地域と学校の繋がりづくり）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　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25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5" y="332656"/>
            <a:ext cx="367440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グループワーク</a:t>
            </a:r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の様子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サブタイトル 2"/>
          <p:cNvSpPr txBox="1">
            <a:spLocks/>
          </p:cNvSpPr>
          <p:nvPr/>
        </p:nvSpPr>
        <p:spPr>
          <a:xfrm>
            <a:off x="5794714" y="365222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 descr="レストランのテーブルに座っている人々&#10;&#10;中程度の精度で自動的に生成された説明">
            <a:extLst>
              <a:ext uri="{FF2B5EF4-FFF2-40B4-BE49-F238E27FC236}">
                <a16:creationId xmlns:a16="http://schemas.microsoft.com/office/drawing/2014/main" id="{1EE53F01-3A4E-B7C9-ED5F-FE9FB9FE2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0" y="961565"/>
            <a:ext cx="3853307" cy="278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部屋の中で椅子に集う人々&#10;&#10;中程度の精度で自動的に生成された説明">
            <a:extLst>
              <a:ext uri="{FF2B5EF4-FFF2-40B4-BE49-F238E27FC236}">
                <a16:creationId xmlns:a16="http://schemas.microsoft.com/office/drawing/2014/main" id="{B0C47284-A446-374E-C6E7-C300B475B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64" y="954460"/>
            <a:ext cx="3853305" cy="278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 descr="レストランのテーブルに座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12AA3C3E-135E-34CB-5312-42246335FB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0" y="3750403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レストランのテーブルを囲んでいる人たち&#10;&#10;自動的に生成された説明">
            <a:extLst>
              <a:ext uri="{FF2B5EF4-FFF2-40B4-BE49-F238E27FC236}">
                <a16:creationId xmlns:a16="http://schemas.microsoft.com/office/drawing/2014/main" id="{A203042C-0BE4-4EE6-52C2-1D2B32EEE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60" y="3743297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サブタイトル 2">
            <a:extLst>
              <a:ext uri="{FF2B5EF4-FFF2-40B4-BE49-F238E27FC236}">
                <a16:creationId xmlns:a16="http://schemas.microsoft.com/office/drawing/2014/main" id="{8D0804BD-0312-A0D2-5017-D11B40A740B1}"/>
              </a:ext>
            </a:extLst>
          </p:cNvPr>
          <p:cNvSpPr txBox="1">
            <a:spLocks/>
          </p:cNvSpPr>
          <p:nvPr/>
        </p:nvSpPr>
        <p:spPr>
          <a:xfrm>
            <a:off x="6232606" y="332656"/>
            <a:ext cx="2551212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令和７年（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年）２月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dist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</a:p>
        </p:txBody>
      </p:sp>
    </p:spTree>
    <p:extLst>
      <p:ext uri="{BB962C8B-B14F-4D97-AF65-F5344CB8AC3E}">
        <p14:creationId xmlns:p14="http://schemas.microsoft.com/office/powerpoint/2010/main" val="29911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5" y="332656"/>
            <a:ext cx="305724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参加者の主な感想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35777"/>
              </p:ext>
            </p:extLst>
          </p:nvPr>
        </p:nvGraphicFramePr>
        <p:xfrm>
          <a:off x="496388" y="1124744"/>
          <a:ext cx="8324075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4075">
                  <a:extLst>
                    <a:ext uri="{9D8B030D-6E8A-4147-A177-3AD203B41FA5}">
                      <a16:colId xmlns:a16="http://schemas.microsoft.com/office/drawing/2014/main" val="64595859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・他の地区の学校の話が聞けて良かった。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・他校のコーディネーターと話すことができ、繋がりを作れた。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・時間が短く感じられる程、とても良い気づきを得られた。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・グループワークを二つ行ったため、色々な方と情報交換ができた。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・小学校と中学校を別のグループにして欲しい。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756991"/>
                  </a:ext>
                </a:extLst>
              </a:tr>
            </a:tbl>
          </a:graphicData>
        </a:graphic>
      </p:graphicFrame>
      <p:sp>
        <p:nvSpPr>
          <p:cNvPr id="8" name="サブタイトル 2"/>
          <p:cNvSpPr txBox="1">
            <a:spLocks/>
          </p:cNvSpPr>
          <p:nvPr/>
        </p:nvSpPr>
        <p:spPr>
          <a:xfrm>
            <a:off x="5799040" y="335035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80280"/>
              </p:ext>
            </p:extLst>
          </p:nvPr>
        </p:nvGraphicFramePr>
        <p:xfrm>
          <a:off x="496388" y="3429000"/>
          <a:ext cx="7964044" cy="2731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4044">
                  <a:extLst>
                    <a:ext uri="{9D8B030D-6E8A-4147-A177-3AD203B41FA5}">
                      <a16:colId xmlns:a16="http://schemas.microsoft.com/office/drawing/2014/main" val="645958592"/>
                    </a:ext>
                  </a:extLst>
                </a:gridCol>
              </a:tblGrid>
              <a:tr h="27313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研修会を終えて</a:t>
                      </a:r>
                      <a:r>
                        <a:rPr lang="en-US" altLang="ja-JP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今回の研修会は、テーマを変えてグループワークを二つ行いました。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ランダムなグループで基本グループワークを行い、近隣校でテーマグループワークを行いました。その後、元のグループに戻り、更に情報共有を行いました。様々な方と情報共有ができ、有意義な時間となった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ようです。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小学校別、中学校別のグループ分けについては次回の課題とします。</a:t>
                      </a:r>
                      <a:endParaRPr lang="en-US" alt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756991"/>
                  </a:ext>
                </a:extLst>
              </a:tr>
            </a:tbl>
          </a:graphicData>
        </a:graphic>
      </p:graphicFrame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1F803B41-AF5C-2655-1171-4BFE2F0116E2}"/>
              </a:ext>
            </a:extLst>
          </p:cNvPr>
          <p:cNvSpPr txBox="1">
            <a:spLocks/>
          </p:cNvSpPr>
          <p:nvPr/>
        </p:nvSpPr>
        <p:spPr>
          <a:xfrm>
            <a:off x="6303694" y="332656"/>
            <a:ext cx="2549124" cy="792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令和７年（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2025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年）２月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dist">
              <a:buNone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</a:p>
        </p:txBody>
      </p:sp>
    </p:spTree>
    <p:extLst>
      <p:ext uri="{BB962C8B-B14F-4D97-AF65-F5344CB8AC3E}">
        <p14:creationId xmlns:p14="http://schemas.microsoft.com/office/powerpoint/2010/main" val="40727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9f6d0-7a63-4db0-b2c7-3ceb5699d148">
      <Terms xmlns="http://schemas.microsoft.com/office/infopath/2007/PartnerControls"/>
    </lcf76f155ced4ddcb4097134ff3c332f>
    <TaxCatchAll xmlns="d742c95b-6a5d-44d4-a3f3-5226569601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623FC3EC00D14B9788E16CE57ACCA4" ma:contentTypeVersion="17" ma:contentTypeDescription="新しいドキュメントを作成します。" ma:contentTypeScope="" ma:versionID="c6d45088c51ba819e9e12ca5b1527c31">
  <xsd:schema xmlns:xsd="http://www.w3.org/2001/XMLSchema" xmlns:xs="http://www.w3.org/2001/XMLSchema" xmlns:p="http://schemas.microsoft.com/office/2006/metadata/properties" xmlns:ns2="d742c95b-6a5d-44d4-a3f3-522656960174" xmlns:ns3="3759f6d0-7a63-4db0-b2c7-3ceb5699d148" targetNamespace="http://schemas.microsoft.com/office/2006/metadata/properties" ma:root="true" ma:fieldsID="4185f0f7ce6e2bdb570eaffb8093158f" ns2:_="" ns3:_="">
    <xsd:import namespace="d742c95b-6a5d-44d4-a3f3-522656960174"/>
    <xsd:import namespace="3759f6d0-7a63-4db0-b2c7-3ceb5699d1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2c95b-6a5d-44d4-a3f3-5226569601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e4ca00-c07b-43b6-a605-2cf562699a25}" ma:internalName="TaxCatchAll" ma:showField="CatchAllData" ma:web="d742c95b-6a5d-44d4-a3f3-522656960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9f6d0-7a63-4db0-b2c7-3ceb5699d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87d0f200-3276-477d-84db-b1b6035f2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6C350-15B3-44DA-99D3-48E52DC639A9}">
  <ds:schemaRefs>
    <ds:schemaRef ds:uri="http://purl.org/dc/elements/1.1/"/>
    <ds:schemaRef ds:uri="3759f6d0-7a63-4db0-b2c7-3ceb5699d148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d742c95b-6a5d-44d4-a3f3-52265696017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D6C6C9-7C97-452B-B9F0-09CF42958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5B235-5B67-4E11-B1E2-BDBFE16A7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2c95b-6a5d-44d4-a3f3-522656960174"/>
    <ds:schemaRef ds:uri="3759f6d0-7a63-4db0-b2c7-3ceb5699d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5929</TotalTime>
  <Words>291</Words>
  <Application>Microsoft Office PowerPoint</Application>
  <PresentationFormat>画面に合わせる (4:3)</PresentationFormat>
  <Paragraphs>29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BIZ UDゴシック</vt:lpstr>
      <vt:lpstr>Arial</vt:lpstr>
      <vt:lpstr>Calibri</vt:lpstr>
      <vt:lpstr>デザインの設定</vt:lpstr>
      <vt:lpstr>令和６年度（2024年度） 第２回 地域学校協働活動推進員 （学校コーディネーター）研修会の様子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川上　寧子</dc:creator>
  <cp:lastModifiedBy>清水　洋美</cp:lastModifiedBy>
  <cp:revision>522</cp:revision>
  <cp:lastPrinted>2024-01-18T10:35:19Z</cp:lastPrinted>
  <dcterms:created xsi:type="dcterms:W3CDTF">2017-05-22T02:59:47Z</dcterms:created>
  <dcterms:modified xsi:type="dcterms:W3CDTF">2025-02-21T06:44:21Z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0x010100BD623FC3EC00D14B9788E16CE57ACCA4</vt:lpwstr>
  </property>
  <property fmtid="{D5CDD505-2E9C-101B-9397-08002B2CF9AE}" pid="3" name="Order">
    <vt:r8>20907000</vt:r8>
  </property>
</Properties>
</file>