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13"/>
  </p:notesMasterIdLst>
  <p:handoutMasterIdLst>
    <p:handoutMasterId r:id="rId14"/>
  </p:handoutMasterIdLst>
  <p:sldIdLst>
    <p:sldId id="260" r:id="rId5"/>
    <p:sldId id="261" r:id="rId6"/>
    <p:sldId id="262" r:id="rId7"/>
    <p:sldId id="263" r:id="rId8"/>
    <p:sldId id="265" r:id="rId9"/>
    <p:sldId id="266" r:id="rId10"/>
    <p:sldId id="267" r:id="rId11"/>
    <p:sldId id="268" r:id="rId12"/>
  </p:sldIdLst>
  <p:sldSz cx="9144000" cy="6858000" type="screen4x3"/>
  <p:notesSz cx="6788150" cy="99139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2" userDrawn="1">
          <p15:clr>
            <a:srgbClr val="A4A3A4"/>
          </p15:clr>
        </p15:guide>
        <p15:guide id="2" pos="21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1F"/>
    <a:srgbClr val="00581B"/>
    <a:srgbClr val="007424"/>
    <a:srgbClr val="0B933F"/>
    <a:srgbClr val="00601E"/>
    <a:srgbClr val="7E7879"/>
    <a:srgbClr val="ED701B"/>
    <a:srgbClr val="5B9BC6"/>
    <a:srgbClr val="539F48"/>
    <a:srgbClr val="537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566" autoAdjust="0"/>
    <p:restoredTop sz="80029" autoAdjust="0"/>
  </p:normalViewPr>
  <p:slideViewPr>
    <p:cSldViewPr>
      <p:cViewPr varScale="1">
        <p:scale>
          <a:sx n="73" d="100"/>
          <a:sy n="73" d="100"/>
        </p:scale>
        <p:origin x="648" y="66"/>
      </p:cViewPr>
      <p:guideLst>
        <p:guide orient="horz" pos="2160"/>
        <p:guide pos="2880"/>
      </p:guideLst>
    </p:cSldViewPr>
  </p:slideViewPr>
  <p:outlineViewPr>
    <p:cViewPr>
      <p:scale>
        <a:sx n="33" d="100"/>
        <a:sy n="33" d="100"/>
      </p:scale>
      <p:origin x="0" y="780"/>
    </p:cViewPr>
  </p:outlineViewPr>
  <p:notesTextViewPr>
    <p:cViewPr>
      <p:scale>
        <a:sx n="100" d="100"/>
        <a:sy n="100" d="100"/>
      </p:scale>
      <p:origin x="0" y="0"/>
    </p:cViewPr>
  </p:notesTextViewPr>
  <p:notesViewPr>
    <p:cSldViewPr>
      <p:cViewPr varScale="1">
        <p:scale>
          <a:sx n="64" d="100"/>
          <a:sy n="64" d="100"/>
        </p:scale>
        <p:origin x="-3426" y="-120"/>
      </p:cViewPr>
      <p:guideLst>
        <p:guide orient="horz" pos="3122"/>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1321" cy="495618"/>
          </a:xfrm>
          <a:prstGeom prst="rect">
            <a:avLst/>
          </a:prstGeom>
        </p:spPr>
        <p:txBody>
          <a:bodyPr vert="horz" lIns="91181" tIns="45591" rIns="91181" bIns="455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5248" y="1"/>
            <a:ext cx="2941321" cy="495618"/>
          </a:xfrm>
          <a:prstGeom prst="rect">
            <a:avLst/>
          </a:prstGeom>
        </p:spPr>
        <p:txBody>
          <a:bodyPr vert="horz" lIns="91181" tIns="45591" rIns="91181" bIns="45591" rtlCol="0"/>
          <a:lstStyle>
            <a:lvl1pPr algn="r">
              <a:defRPr sz="1200"/>
            </a:lvl1pPr>
          </a:lstStyle>
          <a:p>
            <a:fld id="{4B804A56-E013-4E7D-9DF4-0FBE755CFB90}" type="datetimeFigureOut">
              <a:rPr kumimoji="1" lang="ja-JP" altLang="en-US" smtClean="0"/>
              <a:pPr/>
              <a:t>2023/12/18</a:t>
            </a:fld>
            <a:endParaRPr kumimoji="1" lang="ja-JP" altLang="en-US"/>
          </a:p>
        </p:txBody>
      </p:sp>
      <p:sp>
        <p:nvSpPr>
          <p:cNvPr id="4" name="フッター プレースホルダー 3"/>
          <p:cNvSpPr>
            <a:spLocks noGrp="1"/>
          </p:cNvSpPr>
          <p:nvPr>
            <p:ph type="ftr" sz="quarter" idx="2"/>
          </p:nvPr>
        </p:nvSpPr>
        <p:spPr>
          <a:xfrm>
            <a:off x="0" y="9416737"/>
            <a:ext cx="2941321" cy="495617"/>
          </a:xfrm>
          <a:prstGeom prst="rect">
            <a:avLst/>
          </a:prstGeom>
        </p:spPr>
        <p:txBody>
          <a:bodyPr vert="horz" lIns="91181" tIns="45591" rIns="91181" bIns="455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5248" y="9416737"/>
            <a:ext cx="2941321" cy="495617"/>
          </a:xfrm>
          <a:prstGeom prst="rect">
            <a:avLst/>
          </a:prstGeom>
        </p:spPr>
        <p:txBody>
          <a:bodyPr vert="horz" lIns="91181" tIns="45591" rIns="91181" bIns="45591" rtlCol="0" anchor="b"/>
          <a:lstStyle>
            <a:lvl1pPr algn="r">
              <a:defRPr sz="1200"/>
            </a:lvl1pPr>
          </a:lstStyle>
          <a:p>
            <a:fld id="{4B0211C1-B31E-44ED-A61C-21782CF3AE80}" type="slidenum">
              <a:rPr kumimoji="1" lang="ja-JP" altLang="en-US" smtClean="0"/>
              <a:pPr/>
              <a:t>‹#›</a:t>
            </a:fld>
            <a:endParaRPr kumimoji="1" lang="ja-JP" altLang="en-US"/>
          </a:p>
        </p:txBody>
      </p:sp>
    </p:spTree>
    <p:extLst>
      <p:ext uri="{BB962C8B-B14F-4D97-AF65-F5344CB8AC3E}">
        <p14:creationId xmlns:p14="http://schemas.microsoft.com/office/powerpoint/2010/main" val="190765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1532" cy="495697"/>
          </a:xfrm>
          <a:prstGeom prst="rect">
            <a:avLst/>
          </a:prstGeom>
        </p:spPr>
        <p:txBody>
          <a:bodyPr vert="horz" lIns="91181" tIns="45591" rIns="91181" bIns="455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5048" y="1"/>
            <a:ext cx="2941532" cy="495697"/>
          </a:xfrm>
          <a:prstGeom prst="rect">
            <a:avLst/>
          </a:prstGeom>
        </p:spPr>
        <p:txBody>
          <a:bodyPr vert="horz" lIns="91181" tIns="45591" rIns="91181" bIns="45591" rtlCol="0"/>
          <a:lstStyle>
            <a:lvl1pPr algn="r">
              <a:defRPr sz="1200"/>
            </a:lvl1pPr>
          </a:lstStyle>
          <a:p>
            <a:fld id="{AD941A18-B0B8-4BEB-BD50-EDF48ECE033E}" type="datetimeFigureOut">
              <a:rPr kumimoji="1" lang="ja-JP" altLang="en-US" smtClean="0"/>
              <a:pPr/>
              <a:t>2023/12/18</a:t>
            </a:fld>
            <a:endParaRPr kumimoji="1" lang="ja-JP" altLang="en-US"/>
          </a:p>
        </p:txBody>
      </p:sp>
      <p:sp>
        <p:nvSpPr>
          <p:cNvPr id="4" name="スライド イメージ プレースホルダー 3"/>
          <p:cNvSpPr>
            <a:spLocks noGrp="1" noRot="1" noChangeAspect="1"/>
          </p:cNvSpPr>
          <p:nvPr>
            <p:ph type="sldImg" idx="2"/>
          </p:nvPr>
        </p:nvSpPr>
        <p:spPr>
          <a:xfrm>
            <a:off x="917575" y="742950"/>
            <a:ext cx="4953000" cy="3716338"/>
          </a:xfrm>
          <a:prstGeom prst="rect">
            <a:avLst/>
          </a:prstGeom>
          <a:noFill/>
          <a:ln w="12700">
            <a:solidFill>
              <a:prstClr val="black"/>
            </a:solidFill>
          </a:ln>
        </p:spPr>
        <p:txBody>
          <a:bodyPr vert="horz" lIns="91181" tIns="45591" rIns="91181" bIns="45591" rtlCol="0" anchor="ctr"/>
          <a:lstStyle/>
          <a:p>
            <a:endParaRPr lang="ja-JP" altLang="en-US"/>
          </a:p>
        </p:txBody>
      </p:sp>
      <p:sp>
        <p:nvSpPr>
          <p:cNvPr id="5" name="ノート プレースホルダー 4"/>
          <p:cNvSpPr>
            <a:spLocks noGrp="1"/>
          </p:cNvSpPr>
          <p:nvPr>
            <p:ph type="body" sz="quarter" idx="3"/>
          </p:nvPr>
        </p:nvSpPr>
        <p:spPr>
          <a:xfrm>
            <a:off x="678816" y="4709122"/>
            <a:ext cx="5430520" cy="4461272"/>
          </a:xfrm>
          <a:prstGeom prst="rect">
            <a:avLst/>
          </a:prstGeom>
        </p:spPr>
        <p:txBody>
          <a:bodyPr vert="horz" lIns="91181" tIns="45591" rIns="91181" bIns="455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16522"/>
            <a:ext cx="2941532" cy="495697"/>
          </a:xfrm>
          <a:prstGeom prst="rect">
            <a:avLst/>
          </a:prstGeom>
        </p:spPr>
        <p:txBody>
          <a:bodyPr vert="horz" lIns="91181" tIns="45591" rIns="91181" bIns="455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5048" y="9416522"/>
            <a:ext cx="2941532" cy="495697"/>
          </a:xfrm>
          <a:prstGeom prst="rect">
            <a:avLst/>
          </a:prstGeom>
        </p:spPr>
        <p:txBody>
          <a:bodyPr vert="horz" lIns="91181" tIns="45591" rIns="91181" bIns="45591" rtlCol="0" anchor="b"/>
          <a:lstStyle>
            <a:lvl1pPr algn="r">
              <a:defRPr sz="1200"/>
            </a:lvl1pPr>
          </a:lstStyle>
          <a:p>
            <a:fld id="{9E90B4C8-9E68-4281-AABE-E4B14796861D}" type="slidenum">
              <a:rPr kumimoji="1" lang="ja-JP" altLang="en-US" smtClean="0"/>
              <a:pPr/>
              <a:t>‹#›</a:t>
            </a:fld>
            <a:endParaRPr kumimoji="1" lang="ja-JP" altLang="en-US"/>
          </a:p>
        </p:txBody>
      </p:sp>
    </p:spTree>
    <p:extLst>
      <p:ext uri="{BB962C8B-B14F-4D97-AF65-F5344CB8AC3E}">
        <p14:creationId xmlns:p14="http://schemas.microsoft.com/office/powerpoint/2010/main" val="738600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90B4C8-9E68-4281-AABE-E4B14796861D}" type="slidenum">
              <a:rPr kumimoji="1" lang="ja-JP" altLang="en-US" smtClean="0"/>
              <a:pPr/>
              <a:t>1</a:t>
            </a:fld>
            <a:endParaRPr kumimoji="1" lang="ja-JP" altLang="en-US"/>
          </a:p>
        </p:txBody>
      </p:sp>
    </p:spTree>
    <p:extLst>
      <p:ext uri="{BB962C8B-B14F-4D97-AF65-F5344CB8AC3E}">
        <p14:creationId xmlns:p14="http://schemas.microsoft.com/office/powerpoint/2010/main" val="335535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A74255A-F113-45DA-94FB-B631BFC9C083}" type="datetime1">
              <a:rPr kumimoji="1" lang="ja-JP" altLang="en-US" smtClean="0"/>
              <a:t>2023/12/18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60458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48F694A-854A-45D4-8111-D2A788F1CA22}" type="datetime1">
              <a:rPr kumimoji="1" lang="ja-JP" altLang="en-US" smtClean="0"/>
              <a:t>2023/12/18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1356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B802F10A-55CC-4B1C-879E-FCDE03421F0C}" type="datetime1">
              <a:rPr kumimoji="1" lang="ja-JP" altLang="en-US" smtClean="0"/>
              <a:t>2023/12/18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54182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25FEB67-DE9D-4E21-9062-154375045F18}" type="datetime1">
              <a:rPr kumimoji="1" lang="ja-JP" altLang="en-US" smtClean="0"/>
              <a:t>2023/12/18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A0965-6B44-47F5-AA00-73E6DDC2B7EB}" type="slidenum">
              <a:rPr kumimoji="1" lang="ja-JP" altLang="en-US" smtClean="0"/>
              <a:t>‹#›</a:t>
            </a:fld>
            <a:endParaRPr kumimoji="1" lang="ja-JP" altLang="en-US"/>
          </a:p>
        </p:txBody>
      </p:sp>
    </p:spTree>
    <p:extLst>
      <p:ext uri="{BB962C8B-B14F-4D97-AF65-F5344CB8AC3E}">
        <p14:creationId xmlns:p14="http://schemas.microsoft.com/office/powerpoint/2010/main" val="202658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ACCD5B86-41AC-4943-A1BF-B43F14EA9AA2}" type="datetime1">
              <a:rPr kumimoji="1" lang="ja-JP" altLang="en-US" smtClean="0"/>
              <a:t>2023/12/18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412775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1AD5665E-5D7B-4B94-8696-C67C6E130BB1}" type="datetime1">
              <a:rPr kumimoji="1" lang="ja-JP" altLang="en-US" smtClean="0"/>
              <a:t>2023/12/18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8"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260805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B65DC84A-3FB0-4B47-9A17-4D5C2AC5C7F0}" type="datetime1">
              <a:rPr kumimoji="1" lang="ja-JP" altLang="en-US" smtClean="0"/>
              <a:t>2023/12/18</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10"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87250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67776DED-4412-4528-8B97-D6F9F71A9AED}" type="datetime1">
              <a:rPr kumimoji="1" lang="ja-JP" altLang="en-US" smtClean="0"/>
              <a:t>2023/12/18</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244189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490CCC3A-2AB9-4BFD-A6A8-3AD5A0DF1949}" type="datetime1">
              <a:rPr kumimoji="1" lang="ja-JP" altLang="en-US" smtClean="0"/>
              <a:t>2023/12/18</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175176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E16DE84E-0A7C-462E-96ED-EBFA96B897A2}" type="datetime1">
              <a:rPr kumimoji="1" lang="ja-JP" altLang="en-US" smtClean="0"/>
              <a:t>2023/12/18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8"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41266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F822AE41-1AF5-49C9-9C97-8F30AC8757B1}" type="datetime1">
              <a:rPr kumimoji="1" lang="ja-JP" altLang="en-US" smtClean="0"/>
              <a:t>2023/12/18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614864" y="6165304"/>
            <a:ext cx="21336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224575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C:\Users\644823\Desktop\無題2.pn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p:spPr>
      </p:pic>
    </p:spTree>
    <p:extLst>
      <p:ext uri="{BB962C8B-B14F-4D97-AF65-F5344CB8AC3E}">
        <p14:creationId xmlns:p14="http://schemas.microsoft.com/office/powerpoint/2010/main" val="180251281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980728"/>
            <a:ext cx="8352928" cy="1470025"/>
          </a:xfrm>
        </p:spPr>
        <p:txBody>
          <a:bodyPr>
            <a:noAutofit/>
          </a:bodyPr>
          <a:lstStyle/>
          <a:p>
            <a:pPr>
              <a:lnSpc>
                <a:spcPts val="5500"/>
              </a:lnSpc>
            </a:pPr>
            <a:r>
              <a:rPr lang="ja-JP" altLang="en-US"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令和５年度（</a:t>
            </a:r>
            <a:r>
              <a:rPr lang="en-US" altLang="ja-JP"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t>年度）</a:t>
            </a:r>
            <a:r>
              <a:rPr lang="en-US" altLang="ja-JP"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t/>
            </a:r>
            <a:br>
              <a:rPr lang="en-US" altLang="ja-JP"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br>
            <a:r>
              <a:rPr lang="ja-JP" altLang="en-US"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学校運営協議会・地域学校協働活動推進員</a:t>
            </a:r>
            <a:r>
              <a:rPr lang="en-US" altLang="ja-JP"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t/>
            </a:r>
            <a:br>
              <a:rPr lang="en-US" altLang="ja-JP"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br>
            <a:r>
              <a:rPr lang="ja-JP" altLang="en-US" sz="3600" b="1" spc="-150" dirty="0" smtClean="0">
                <a:latin typeface="BIZ UDPゴシック" panose="020B0400000000000000" pitchFamily="50" charset="-128"/>
                <a:ea typeface="BIZ UDPゴシック" panose="020B0400000000000000" pitchFamily="50" charset="-128"/>
                <a:cs typeface="メイリオ" panose="020B0604030504040204" pitchFamily="50" charset="-128"/>
              </a:rPr>
              <a:t>合同研修会の様子</a:t>
            </a:r>
          </a:p>
        </p:txBody>
      </p:sp>
      <p:sp>
        <p:nvSpPr>
          <p:cNvPr id="3" name="サブタイトル 2"/>
          <p:cNvSpPr>
            <a:spLocks noGrp="1"/>
          </p:cNvSpPr>
          <p:nvPr>
            <p:ph type="subTitle" idx="1"/>
          </p:nvPr>
        </p:nvSpPr>
        <p:spPr>
          <a:xfrm>
            <a:off x="4570884" y="404664"/>
            <a:ext cx="4208512" cy="792088"/>
          </a:xfrm>
        </p:spPr>
        <p:txBody>
          <a:bodyPr>
            <a:normAutofit/>
          </a:bodyPr>
          <a:lstStyle/>
          <a:p>
            <a:pPr algn="r"/>
            <a:r>
              <a:rPr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令和５</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kumimoji="1" lang="en-US" altLang="ja-JP"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2023</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10</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日</a:t>
            </a:r>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r"/>
            <a:r>
              <a:rPr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学校教育</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部地域教育推進課</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正方形/長方形 5"/>
          <p:cNvSpPr/>
          <p:nvPr/>
        </p:nvSpPr>
        <p:spPr>
          <a:xfrm>
            <a:off x="467544" y="3140968"/>
            <a:ext cx="8352928" cy="3431709"/>
          </a:xfrm>
          <a:prstGeom prst="rect">
            <a:avLst/>
          </a:prstGeom>
        </p:spPr>
        <p:txBody>
          <a:bodyPr wrap="square">
            <a:spAutoFit/>
          </a:bodyPr>
          <a:lstStyle/>
          <a:p>
            <a:pPr algn="just">
              <a:spcAft>
                <a:spcPts val="0"/>
              </a:spcAft>
            </a:pP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－研修概要－</a:t>
            </a:r>
            <a:endPar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500"/>
              </a:lnSpc>
              <a:spcAft>
                <a:spcPts val="0"/>
              </a:spcAft>
            </a:pPr>
            <a:endPar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日　時</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令和５年（</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2023</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日（日）</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00</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00</a:t>
            </a:r>
          </a:p>
          <a:p>
            <a:pPr algn="just">
              <a:lnSpc>
                <a:spcPts val="1000"/>
              </a:lnSpc>
              <a:spcAft>
                <a:spcPts val="0"/>
              </a:spcAft>
            </a:pP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場　所</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教育センター　</a:t>
            </a:r>
            <a:endPar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000"/>
              </a:lnSpc>
              <a:spcAft>
                <a:spcPts val="0"/>
              </a:spcAft>
            </a:pPr>
            <a:endPar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講　師</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山本　裕一　氏</a:t>
            </a:r>
            <a:endPar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国立</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教育政策研究所　社会教育実践研究</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センター</a:t>
            </a:r>
            <a:endParaRPr lang="en-US"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全国</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体験活動ボランティア活動総合推進</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センター</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コーディネーター</a:t>
            </a:r>
            <a:endParaRPr lang="en-US" altLang="ja-JP" sz="16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000"/>
              </a:lnSpc>
              <a:spcAft>
                <a:spcPts val="0"/>
              </a:spcAft>
            </a:pPr>
            <a:endPar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内　容</a:t>
            </a:r>
            <a:r>
              <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学校運営協議会と地域学校協働活動の両輪体制に</a:t>
            </a:r>
            <a:r>
              <a:rPr lang="ja-JP"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ついて</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0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と題した講義とグループワーク</a:t>
            </a:r>
            <a:r>
              <a:rPr lang="ja-JP" altLang="ja-JP" sz="20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252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4570884" y="332656"/>
            <a:ext cx="4208512"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endPar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p:cNvSpPr txBox="1"/>
          <p:nvPr/>
        </p:nvSpPr>
        <p:spPr>
          <a:xfrm>
            <a:off x="287715" y="332656"/>
            <a:ext cx="1980029"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kumimoji="1" lang="ja-JP" altLang="en-US" sz="2800" b="1" dirty="0" smtClean="0">
                <a:latin typeface="BIZ UDPゴシック" panose="020B0400000000000000" pitchFamily="50" charset="-128"/>
                <a:ea typeface="BIZ UDPゴシック" panose="020B0400000000000000" pitchFamily="50" charset="-128"/>
              </a:rPr>
              <a:t>講義の様子</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884" y="908720"/>
            <a:ext cx="4308480" cy="2880000"/>
          </a:xfrm>
          <a:prstGeom prst="rect">
            <a:avLst/>
          </a:prstGeom>
          <a:ln>
            <a:noFill/>
          </a:ln>
          <a:effectLst>
            <a:softEdge rad="112500"/>
          </a:effectLst>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978" y="908720"/>
            <a:ext cx="4308480" cy="2880000"/>
          </a:xfrm>
          <a:prstGeom prst="rect">
            <a:avLst/>
          </a:prstGeom>
          <a:ln>
            <a:noFill/>
          </a:ln>
          <a:effectLst>
            <a:softEdge rad="112500"/>
          </a:effectLst>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78" y="3717032"/>
            <a:ext cx="4308480" cy="2880000"/>
          </a:xfrm>
          <a:prstGeom prst="rect">
            <a:avLst/>
          </a:prstGeom>
          <a:ln>
            <a:noFill/>
          </a:ln>
          <a:effectLst>
            <a:softEdge rad="112500"/>
          </a:effectLst>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0458" y="3715044"/>
            <a:ext cx="4308480" cy="2880000"/>
          </a:xfrm>
          <a:prstGeom prst="rect">
            <a:avLst/>
          </a:prstGeom>
          <a:ln>
            <a:noFill/>
          </a:ln>
          <a:effectLst>
            <a:softEdge rad="112500"/>
          </a:effectLst>
        </p:spPr>
      </p:pic>
    </p:spTree>
    <p:extLst>
      <p:ext uri="{BB962C8B-B14F-4D97-AF65-F5344CB8AC3E}">
        <p14:creationId xmlns:p14="http://schemas.microsoft.com/office/powerpoint/2010/main" val="146963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4570884" y="332656"/>
            <a:ext cx="4208512"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endPar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p:cNvSpPr txBox="1"/>
          <p:nvPr/>
        </p:nvSpPr>
        <p:spPr>
          <a:xfrm>
            <a:off x="287715" y="332656"/>
            <a:ext cx="4033476"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a:latin typeface="BIZ UDPゴシック" panose="020B0400000000000000" pitchFamily="50" charset="-128"/>
                <a:ea typeface="BIZ UDPゴシック" panose="020B0400000000000000" pitchFamily="50" charset="-128"/>
              </a:rPr>
              <a:t>グループワーク</a:t>
            </a:r>
            <a:r>
              <a:rPr kumimoji="1" lang="ja-JP" altLang="en-US" sz="2800" b="1" dirty="0" smtClean="0">
                <a:latin typeface="BIZ UDPゴシック" panose="020B0400000000000000" pitchFamily="50" charset="-128"/>
                <a:ea typeface="BIZ UDPゴシック" panose="020B0400000000000000" pitchFamily="50" charset="-128"/>
              </a:rPr>
              <a:t>の様子</a:t>
            </a:r>
            <a:r>
              <a:rPr lang="ja-JP" altLang="en-US" sz="2800" b="1" dirty="0">
                <a:latin typeface="BIZ UDPゴシック" panose="020B0400000000000000" pitchFamily="50" charset="-128"/>
                <a:ea typeface="BIZ UDPゴシック" panose="020B0400000000000000" pitchFamily="50" charset="-128"/>
              </a:rPr>
              <a:t>①</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520" y="908720"/>
            <a:ext cx="4308480" cy="2880000"/>
          </a:xfrm>
          <a:prstGeom prst="rect">
            <a:avLst/>
          </a:prstGeom>
          <a:ln>
            <a:noFill/>
          </a:ln>
          <a:effectLst>
            <a:softEdge rad="112500"/>
          </a:effec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992" y="908720"/>
            <a:ext cx="4308480" cy="2880000"/>
          </a:xfrm>
          <a:prstGeom prst="rect">
            <a:avLst/>
          </a:prstGeom>
          <a:ln>
            <a:noFill/>
          </a:ln>
          <a:effectLst>
            <a:softEdge rad="112500"/>
          </a:effec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520" y="3717352"/>
            <a:ext cx="4308480" cy="2880000"/>
          </a:xfrm>
          <a:prstGeom prst="rect">
            <a:avLst/>
          </a:prstGeom>
          <a:ln>
            <a:noFill/>
          </a:ln>
          <a:effectLst>
            <a:softEdge rad="112500"/>
          </a:effectLst>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992" y="3717352"/>
            <a:ext cx="4308480" cy="2880000"/>
          </a:xfrm>
          <a:prstGeom prst="rect">
            <a:avLst/>
          </a:prstGeom>
          <a:ln>
            <a:noFill/>
          </a:ln>
          <a:effectLst>
            <a:softEdge rad="112500"/>
          </a:effectLst>
        </p:spPr>
      </p:pic>
      <p:sp>
        <p:nvSpPr>
          <p:cNvPr id="18" name="テキスト ボックス 17"/>
          <p:cNvSpPr txBox="1"/>
          <p:nvPr/>
        </p:nvSpPr>
        <p:spPr>
          <a:xfrm>
            <a:off x="287715" y="3358733"/>
            <a:ext cx="8532749" cy="646331"/>
          </a:xfrm>
          <a:prstGeom prst="rect">
            <a:avLst/>
          </a:prstGeom>
          <a:solidFill>
            <a:schemeClr val="bg1"/>
          </a:solidFill>
        </p:spPr>
        <p:txBody>
          <a:bodyPr wrap="square" lIns="36000" rIns="36000" rtlCol="0">
            <a:spAutoFit/>
          </a:bodyPr>
          <a:lstStyle/>
          <a:p>
            <a:r>
              <a:rPr lang="ja-JP" altLang="en-US" dirty="0" smtClean="0">
                <a:latin typeface="BIZ UDPゴシック" panose="020B0400000000000000" pitchFamily="50" charset="-128"/>
                <a:ea typeface="BIZ UDPゴシック" panose="020B0400000000000000" pitchFamily="50" charset="-128"/>
              </a:rPr>
              <a:t>架空の学校を舞台とした設問を読み、発見した課題の解決策を考えるグループワーク</a:t>
            </a:r>
            <a:endParaRPr lang="en-US" altLang="ja-JP" dirty="0" smtClean="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を行いました。</a:t>
            </a:r>
            <a:r>
              <a:rPr kumimoji="1" lang="en-US" altLang="ja-JP" dirty="0" smtClean="0">
                <a:latin typeface="BIZ UDPゴシック" panose="020B0400000000000000" pitchFamily="50" charset="-128"/>
                <a:ea typeface="BIZ UDPゴシック" panose="020B0400000000000000" pitchFamily="50" charset="-128"/>
              </a:rPr>
              <a:t>25</a:t>
            </a:r>
            <a:r>
              <a:rPr kumimoji="1" lang="ja-JP" altLang="en-US" dirty="0" smtClean="0">
                <a:latin typeface="BIZ UDPゴシック" panose="020B0400000000000000" pitchFamily="50" charset="-128"/>
                <a:ea typeface="BIZ UDPゴシック" panose="020B0400000000000000" pitchFamily="50" charset="-128"/>
              </a:rPr>
              <a:t>グループにわかれ、白熱した熟議が展開されました。</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2157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4570884" y="332656"/>
            <a:ext cx="4208512"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endPar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p:cNvSpPr txBox="1"/>
          <p:nvPr/>
        </p:nvSpPr>
        <p:spPr>
          <a:xfrm>
            <a:off x="287715" y="332656"/>
            <a:ext cx="4033476"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a:latin typeface="BIZ UDPゴシック" panose="020B0400000000000000" pitchFamily="50" charset="-128"/>
                <a:ea typeface="BIZ UDPゴシック" panose="020B0400000000000000" pitchFamily="50" charset="-128"/>
              </a:rPr>
              <a:t>グループワーク</a:t>
            </a:r>
            <a:r>
              <a:rPr kumimoji="1" lang="ja-JP" altLang="en-US" sz="2800" b="1" dirty="0" smtClean="0">
                <a:latin typeface="BIZ UDPゴシック" panose="020B0400000000000000" pitchFamily="50" charset="-128"/>
                <a:ea typeface="BIZ UDPゴシック" panose="020B0400000000000000" pitchFamily="50" charset="-128"/>
              </a:rPr>
              <a:t>の様子</a:t>
            </a:r>
            <a:r>
              <a:rPr lang="ja-JP" altLang="en-US" sz="2800" b="1" dirty="0" smtClean="0">
                <a:latin typeface="BIZ UDPゴシック" panose="020B0400000000000000" pitchFamily="50" charset="-128"/>
                <a:ea typeface="BIZ UDPゴシック" panose="020B0400000000000000" pitchFamily="50" charset="-128"/>
              </a:rPr>
              <a:t>②</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981048"/>
            <a:ext cx="4308480" cy="2880000"/>
          </a:xfrm>
          <a:prstGeom prst="rect">
            <a:avLst/>
          </a:prstGeom>
          <a:ln>
            <a:noFill/>
          </a:ln>
          <a:effectLst>
            <a:softEdge rad="112500"/>
          </a:effectLst>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61" y="3789360"/>
            <a:ext cx="4308480" cy="2880000"/>
          </a:xfrm>
          <a:prstGeom prst="rect">
            <a:avLst/>
          </a:prstGeom>
          <a:ln>
            <a:noFill/>
          </a:ln>
          <a:effectLst>
            <a:softEdge rad="112500"/>
          </a:effectLst>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789040"/>
            <a:ext cx="4308480" cy="2880000"/>
          </a:xfrm>
          <a:prstGeom prst="rect">
            <a:avLst/>
          </a:prstGeom>
          <a:ln>
            <a:noFill/>
          </a:ln>
          <a:effectLst>
            <a:softEdge rad="112500"/>
          </a:effectLst>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981048"/>
            <a:ext cx="4308480" cy="2880000"/>
          </a:xfrm>
          <a:prstGeom prst="rect">
            <a:avLst/>
          </a:prstGeom>
          <a:ln>
            <a:noFill/>
          </a:ln>
          <a:effectLst>
            <a:softEdge rad="112500"/>
          </a:effectLst>
        </p:spPr>
      </p:pic>
      <p:sp>
        <p:nvSpPr>
          <p:cNvPr id="13" name="テキスト ボックス 12"/>
          <p:cNvSpPr txBox="1"/>
          <p:nvPr/>
        </p:nvSpPr>
        <p:spPr>
          <a:xfrm>
            <a:off x="287715" y="3358733"/>
            <a:ext cx="8532749" cy="646331"/>
          </a:xfrm>
          <a:prstGeom prst="rect">
            <a:avLst/>
          </a:prstGeom>
          <a:solidFill>
            <a:schemeClr val="bg1"/>
          </a:solidFill>
        </p:spPr>
        <p:txBody>
          <a:bodyPr wrap="square" lIns="36000" rIns="36000" rtlCol="0">
            <a:spAutoFit/>
          </a:bodyPr>
          <a:lstStyle/>
          <a:p>
            <a:r>
              <a:rPr lang="ja-JP" altLang="en-US" dirty="0" smtClean="0">
                <a:latin typeface="BIZ UDPゴシック" panose="020B0400000000000000" pitchFamily="50" charset="-128"/>
                <a:ea typeface="BIZ UDPゴシック" panose="020B0400000000000000" pitchFamily="50" charset="-128"/>
              </a:rPr>
              <a:t>架空の学校を舞台とした設問を読み、発見した課題の解決策を考えるグループワーク</a:t>
            </a:r>
            <a:endParaRPr lang="en-US" altLang="ja-JP" dirty="0" smtClean="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を行いました。</a:t>
            </a:r>
            <a:r>
              <a:rPr kumimoji="1" lang="en-US" altLang="ja-JP" dirty="0" smtClean="0">
                <a:latin typeface="BIZ UDPゴシック" panose="020B0400000000000000" pitchFamily="50" charset="-128"/>
                <a:ea typeface="BIZ UDPゴシック" panose="020B0400000000000000" pitchFamily="50" charset="-128"/>
              </a:rPr>
              <a:t>25</a:t>
            </a:r>
            <a:r>
              <a:rPr kumimoji="1" lang="ja-JP" altLang="en-US" dirty="0" smtClean="0">
                <a:latin typeface="BIZ UDPゴシック" panose="020B0400000000000000" pitchFamily="50" charset="-128"/>
                <a:ea typeface="BIZ UDPゴシック" panose="020B0400000000000000" pitchFamily="50" charset="-128"/>
              </a:rPr>
              <a:t>グループにわかれ、白熱した熟議が展開されました。</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9784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4570884" y="332656"/>
            <a:ext cx="4208512"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endPar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p:cNvSpPr txBox="1"/>
          <p:nvPr/>
        </p:nvSpPr>
        <p:spPr>
          <a:xfrm>
            <a:off x="287715" y="332656"/>
            <a:ext cx="1980029"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a:latin typeface="BIZ UDPゴシック" panose="020B0400000000000000" pitchFamily="50" charset="-128"/>
                <a:ea typeface="BIZ UDPゴシック" panose="020B0400000000000000" pitchFamily="50" charset="-128"/>
              </a:rPr>
              <a:t>発表</a:t>
            </a:r>
            <a:r>
              <a:rPr kumimoji="1" lang="ja-JP" altLang="en-US" sz="2800" b="1" dirty="0" smtClean="0">
                <a:latin typeface="BIZ UDPゴシック" panose="020B0400000000000000" pitchFamily="50" charset="-128"/>
                <a:ea typeface="BIZ UDPゴシック" panose="020B0400000000000000" pitchFamily="50" charset="-128"/>
              </a:rPr>
              <a:t>の様子</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643" y="908720"/>
            <a:ext cx="4308480" cy="2880000"/>
          </a:xfrm>
          <a:prstGeom prst="rect">
            <a:avLst/>
          </a:prstGeom>
          <a:ln>
            <a:noFill/>
          </a:ln>
          <a:effectLst>
            <a:softEdge rad="112500"/>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84" y="908720"/>
            <a:ext cx="4308480" cy="2880000"/>
          </a:xfrm>
          <a:prstGeom prst="rect">
            <a:avLst/>
          </a:prstGeom>
          <a:ln>
            <a:noFill/>
          </a:ln>
          <a:effectLst>
            <a:softEdge rad="112500"/>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84" y="3717352"/>
            <a:ext cx="4308480" cy="2880000"/>
          </a:xfrm>
          <a:prstGeom prst="rect">
            <a:avLst/>
          </a:prstGeom>
          <a:ln>
            <a:noFill/>
          </a:ln>
          <a:effectLst>
            <a:softEdge rad="112500"/>
          </a:effec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7643" y="3685018"/>
            <a:ext cx="4308480" cy="2880000"/>
          </a:xfrm>
          <a:prstGeom prst="rect">
            <a:avLst/>
          </a:prstGeom>
          <a:ln>
            <a:noFill/>
          </a:ln>
          <a:effectLst>
            <a:softEdge rad="112500"/>
          </a:effectLst>
        </p:spPr>
      </p:pic>
    </p:spTree>
    <p:extLst>
      <p:ext uri="{BB962C8B-B14F-4D97-AF65-F5344CB8AC3E}">
        <p14:creationId xmlns:p14="http://schemas.microsoft.com/office/powerpoint/2010/main" val="299118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4570884" y="332656"/>
            <a:ext cx="4208512"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endPar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p:cNvSpPr txBox="1"/>
          <p:nvPr/>
        </p:nvSpPr>
        <p:spPr>
          <a:xfrm>
            <a:off x="287715" y="332656"/>
            <a:ext cx="2698175"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smtClean="0">
                <a:latin typeface="BIZ UDPゴシック" panose="020B0400000000000000" pitchFamily="50" charset="-128"/>
                <a:ea typeface="BIZ UDPゴシック" panose="020B0400000000000000" pitchFamily="50" charset="-128"/>
              </a:rPr>
              <a:t>発表内容紹介</a:t>
            </a:r>
            <a:r>
              <a:rPr lang="ja-JP" altLang="en-US" sz="2800" b="1" dirty="0">
                <a:latin typeface="BIZ UDPゴシック" panose="020B0400000000000000" pitchFamily="50" charset="-128"/>
                <a:ea typeface="BIZ UDPゴシック" panose="020B0400000000000000" pitchFamily="50" charset="-128"/>
              </a:rPr>
              <a:t>①</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1239" y="1881627"/>
            <a:ext cx="5385600" cy="36000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59778" y="1896475"/>
            <a:ext cx="5385600" cy="3600000"/>
          </a:xfrm>
          <a:prstGeom prst="rect">
            <a:avLst/>
          </a:prstGeom>
        </p:spPr>
      </p:pic>
    </p:spTree>
    <p:extLst>
      <p:ext uri="{BB962C8B-B14F-4D97-AF65-F5344CB8AC3E}">
        <p14:creationId xmlns:p14="http://schemas.microsoft.com/office/powerpoint/2010/main" val="128744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4570884" y="332656"/>
            <a:ext cx="4208512"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endPar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p:cNvSpPr txBox="1"/>
          <p:nvPr/>
        </p:nvSpPr>
        <p:spPr>
          <a:xfrm>
            <a:off x="287715" y="332656"/>
            <a:ext cx="2698175"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smtClean="0">
                <a:latin typeface="BIZ UDPゴシック" panose="020B0400000000000000" pitchFamily="50" charset="-128"/>
                <a:ea typeface="BIZ UDPゴシック" panose="020B0400000000000000" pitchFamily="50" charset="-128"/>
              </a:rPr>
              <a:t>発表内容紹介②</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841" y="1945536"/>
            <a:ext cx="5385600" cy="36000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93579" y="1945536"/>
            <a:ext cx="5385600" cy="3600000"/>
          </a:xfrm>
          <a:prstGeom prst="rect">
            <a:avLst/>
          </a:prstGeom>
        </p:spPr>
      </p:pic>
    </p:spTree>
    <p:extLst>
      <p:ext uri="{BB962C8B-B14F-4D97-AF65-F5344CB8AC3E}">
        <p14:creationId xmlns:p14="http://schemas.microsoft.com/office/powerpoint/2010/main" val="315566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4570884" y="332656"/>
            <a:ext cx="4208512"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令和５年（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2023</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12</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日</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0" indent="0" algn="r">
              <a:buNone/>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学校教育部地域教育推進課</a:t>
            </a:r>
            <a:endPar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p:cNvSpPr txBox="1"/>
          <p:nvPr/>
        </p:nvSpPr>
        <p:spPr>
          <a:xfrm>
            <a:off x="287715" y="332656"/>
            <a:ext cx="3057247"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r>
              <a:rPr lang="ja-JP" altLang="en-US" sz="2800" b="1" dirty="0" smtClean="0">
                <a:latin typeface="BIZ UDPゴシック" panose="020B0400000000000000" pitchFamily="50" charset="-128"/>
                <a:ea typeface="BIZ UDPゴシック" panose="020B0400000000000000" pitchFamily="50" charset="-128"/>
              </a:rPr>
              <a:t>参加者の主な感想</a:t>
            </a:r>
            <a:endParaRPr kumimoji="1" lang="ja-JP" altLang="en-US" sz="2800" b="1" dirty="0">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396464" y="908720"/>
            <a:ext cx="8424000" cy="0"/>
          </a:xfrm>
          <a:prstGeom prst="line">
            <a:avLst/>
          </a:prstGeom>
          <a:ln w="57150">
            <a:solidFill>
              <a:srgbClr val="00641F"/>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651108325"/>
              </p:ext>
            </p:extLst>
          </p:nvPr>
        </p:nvGraphicFramePr>
        <p:xfrm>
          <a:off x="396464" y="1124744"/>
          <a:ext cx="8382932" cy="5328592"/>
        </p:xfrm>
        <a:graphic>
          <a:graphicData uri="http://schemas.openxmlformats.org/drawingml/2006/table">
            <a:tbl>
              <a:tblPr>
                <a:tableStyleId>{5C22544A-7EE6-4342-B048-85BDC9FD1C3A}</a:tableStyleId>
              </a:tblPr>
              <a:tblGrid>
                <a:gridCol w="8382932">
                  <a:extLst>
                    <a:ext uri="{9D8B030D-6E8A-4147-A177-3AD203B41FA5}">
                      <a16:colId xmlns:a16="http://schemas.microsoft.com/office/drawing/2014/main" val="645958592"/>
                    </a:ext>
                  </a:extLst>
                </a:gridCol>
              </a:tblGrid>
              <a:tr h="5328592">
                <a:tc>
                  <a:txBody>
                    <a:bodyPr/>
                    <a:lstStyle/>
                    <a:p>
                      <a:pPr algn="l">
                        <a:lnSpc>
                          <a:spcPct val="100000"/>
                        </a:lnSpc>
                        <a:spcAft>
                          <a:spcPts val="0"/>
                        </a:spcAft>
                      </a:pPr>
                      <a:r>
                        <a:rPr lang="ja-JP" altLang="en-US" sz="2000" kern="100" dirty="0" smtClean="0">
                          <a:effectLst/>
                          <a:latin typeface="BIZ UDPゴシック" panose="020B0400000000000000" pitchFamily="50" charset="-128"/>
                          <a:ea typeface="BIZ UDPゴシック" panose="020B0400000000000000" pitchFamily="50" charset="-128"/>
                        </a:rPr>
                        <a:t>○学校</a:t>
                      </a:r>
                      <a:r>
                        <a:rPr lang="ja-JP" sz="2000" kern="100" dirty="0" smtClean="0">
                          <a:effectLst/>
                          <a:latin typeface="BIZ UDPゴシック" panose="020B0400000000000000" pitchFamily="50" charset="-128"/>
                          <a:ea typeface="BIZ UDPゴシック" panose="020B0400000000000000" pitchFamily="50" charset="-128"/>
                        </a:rPr>
                        <a:t>・</a:t>
                      </a:r>
                      <a:r>
                        <a:rPr lang="ja-JP" sz="2000" kern="100" dirty="0">
                          <a:effectLst/>
                          <a:latin typeface="BIZ UDPゴシック" panose="020B0400000000000000" pitchFamily="50" charset="-128"/>
                          <a:ea typeface="BIZ UDPゴシック" panose="020B0400000000000000" pitchFamily="50" charset="-128"/>
                        </a:rPr>
                        <a:t>地域・子どもたちの為に、これからも「子どもファースト」で「コミュニケーション」を大切にして</a:t>
                      </a:r>
                      <a:r>
                        <a:rPr lang="ja-JP" sz="2000" kern="100" dirty="0" smtClean="0">
                          <a:effectLst/>
                          <a:latin typeface="BIZ UDPゴシック" panose="020B0400000000000000" pitchFamily="50" charset="-128"/>
                          <a:ea typeface="BIZ UDPゴシック" panose="020B0400000000000000" pitchFamily="50" charset="-128"/>
                        </a:rPr>
                        <a:t>、</a:t>
                      </a:r>
                      <a:r>
                        <a:rPr lang="ja-JP" altLang="en-US" sz="2000" kern="100" dirty="0" smtClean="0">
                          <a:effectLst/>
                          <a:latin typeface="BIZ UDPゴシック" panose="020B0400000000000000" pitchFamily="50" charset="-128"/>
                          <a:ea typeface="BIZ UDPゴシック" panose="020B0400000000000000" pitchFamily="50" charset="-128"/>
                        </a:rPr>
                        <a:t>学校運営協議会</a:t>
                      </a:r>
                      <a:r>
                        <a:rPr lang="ja-JP" sz="2000" kern="100" dirty="0" smtClean="0">
                          <a:effectLst/>
                          <a:latin typeface="BIZ UDPゴシック" panose="020B0400000000000000" pitchFamily="50" charset="-128"/>
                          <a:ea typeface="BIZ UDPゴシック" panose="020B0400000000000000" pitchFamily="50" charset="-128"/>
                        </a:rPr>
                        <a:t>を</a:t>
                      </a:r>
                      <a:r>
                        <a:rPr lang="ja-JP" sz="2000" kern="100" dirty="0">
                          <a:effectLst/>
                          <a:latin typeface="BIZ UDPゴシック" panose="020B0400000000000000" pitchFamily="50" charset="-128"/>
                          <a:ea typeface="BIZ UDPゴシック" panose="020B0400000000000000" pitchFamily="50" charset="-128"/>
                        </a:rPr>
                        <a:t>より充実した組織にしていきます。「子どもの学び」を考える大人の集団でありたいと心から思いました。</a:t>
                      </a:r>
                    </a:p>
                    <a:p>
                      <a:pPr marL="133350" indent="-133350" algn="l">
                        <a:lnSpc>
                          <a:spcPts val="1000"/>
                        </a:lnSpc>
                        <a:spcAft>
                          <a:spcPts val="0"/>
                        </a:spcAft>
                      </a:pPr>
                      <a:endParaRPr lang="en-US" altLang="ja-JP" sz="2000" kern="100" dirty="0" smtClean="0">
                        <a:effectLst/>
                        <a:latin typeface="BIZ UDPゴシック" panose="020B0400000000000000" pitchFamily="50" charset="-128"/>
                        <a:ea typeface="BIZ UDPゴシック" panose="020B0400000000000000" pitchFamily="50" charset="-128"/>
                      </a:endParaRPr>
                    </a:p>
                    <a:p>
                      <a:pPr marL="133350" indent="-133350" algn="l">
                        <a:lnSpc>
                          <a:spcPct val="100000"/>
                        </a:lnSpc>
                        <a:spcAft>
                          <a:spcPts val="0"/>
                        </a:spcAft>
                      </a:pPr>
                      <a:r>
                        <a:rPr lang="ja-JP" altLang="en-US" sz="2000" kern="100" dirty="0" smtClean="0">
                          <a:effectLst/>
                          <a:latin typeface="BIZ UDPゴシック" panose="020B0400000000000000" pitchFamily="50" charset="-128"/>
                          <a:ea typeface="BIZ UDPゴシック" panose="020B0400000000000000" pitchFamily="50" charset="-128"/>
                        </a:rPr>
                        <a:t>○学校運営協議会</a:t>
                      </a:r>
                      <a:r>
                        <a:rPr lang="ja-JP" sz="2000" kern="100" dirty="0" smtClean="0">
                          <a:effectLst/>
                          <a:latin typeface="BIZ UDPゴシック" panose="020B0400000000000000" pitchFamily="50" charset="-128"/>
                          <a:ea typeface="BIZ UDPゴシック" panose="020B0400000000000000" pitchFamily="50" charset="-128"/>
                        </a:rPr>
                        <a:t>の</a:t>
                      </a:r>
                      <a:r>
                        <a:rPr lang="ja-JP" sz="2000" kern="100" dirty="0">
                          <a:effectLst/>
                          <a:latin typeface="BIZ UDPゴシック" panose="020B0400000000000000" pitchFamily="50" charset="-128"/>
                          <a:ea typeface="BIZ UDPゴシック" panose="020B0400000000000000" pitchFamily="50" charset="-128"/>
                        </a:rPr>
                        <a:t>委員と</a:t>
                      </a:r>
                      <a:r>
                        <a:rPr lang="ja-JP" sz="2000" kern="100" dirty="0" smtClean="0">
                          <a:effectLst/>
                          <a:latin typeface="BIZ UDPゴシック" panose="020B0400000000000000" pitchFamily="50" charset="-128"/>
                          <a:ea typeface="BIZ UDPゴシック" panose="020B0400000000000000" pitchFamily="50" charset="-128"/>
                        </a:rPr>
                        <a:t>して</a:t>
                      </a:r>
                      <a:r>
                        <a:rPr lang="ja-JP" altLang="ja-JP" sz="2000" kern="100" dirty="0" smtClean="0">
                          <a:effectLst/>
                          <a:latin typeface="BIZ UDPゴシック" panose="020B0400000000000000" pitchFamily="50" charset="-128"/>
                          <a:ea typeface="BIZ UDPゴシック" panose="020B0400000000000000" pitchFamily="50" charset="-128"/>
                        </a:rPr>
                        <a:t>地域学校協働活動推進員</a:t>
                      </a:r>
                      <a:r>
                        <a:rPr lang="ja-JP" sz="2000" kern="100" dirty="0" smtClean="0">
                          <a:effectLst/>
                          <a:latin typeface="BIZ UDPゴシック" panose="020B0400000000000000" pitchFamily="50" charset="-128"/>
                          <a:ea typeface="BIZ UDPゴシック" panose="020B0400000000000000" pitchFamily="50" charset="-128"/>
                        </a:rPr>
                        <a:t>と</a:t>
                      </a:r>
                      <a:r>
                        <a:rPr lang="ja-JP" sz="2000" kern="100" dirty="0">
                          <a:effectLst/>
                          <a:latin typeface="BIZ UDPゴシック" panose="020B0400000000000000" pitchFamily="50" charset="-128"/>
                          <a:ea typeface="BIZ UDPゴシック" panose="020B0400000000000000" pitchFamily="50" charset="-128"/>
                        </a:rPr>
                        <a:t>して、何をしていったらいいのかよくわかる研修会でした。</a:t>
                      </a:r>
                    </a:p>
                    <a:p>
                      <a:pPr marL="133350" indent="-133350" algn="l">
                        <a:lnSpc>
                          <a:spcPts val="1000"/>
                        </a:lnSpc>
                        <a:spcAft>
                          <a:spcPts val="0"/>
                        </a:spcAft>
                      </a:pPr>
                      <a:endParaRPr lang="en-US" altLang="ja-JP" sz="2000" kern="100" dirty="0" smtClean="0">
                        <a:effectLst/>
                        <a:latin typeface="BIZ UDPゴシック" panose="020B0400000000000000" pitchFamily="50" charset="-128"/>
                        <a:ea typeface="BIZ UDPゴシック" panose="020B0400000000000000" pitchFamily="50" charset="-128"/>
                      </a:endParaRPr>
                    </a:p>
                    <a:p>
                      <a:pPr marL="133350" indent="-133350" algn="l">
                        <a:lnSpc>
                          <a:spcPct val="100000"/>
                        </a:lnSpc>
                        <a:spcAft>
                          <a:spcPts val="0"/>
                        </a:spcAft>
                      </a:pPr>
                      <a:r>
                        <a:rPr lang="ja-JP" altLang="en-US" sz="2000" kern="100" dirty="0" smtClean="0">
                          <a:effectLst/>
                          <a:latin typeface="BIZ UDPゴシック" panose="020B0400000000000000" pitchFamily="50" charset="-128"/>
                          <a:ea typeface="BIZ UDPゴシック" panose="020B0400000000000000" pitchFamily="50" charset="-128"/>
                        </a:rPr>
                        <a:t>○</a:t>
                      </a:r>
                      <a:r>
                        <a:rPr lang="ja-JP" sz="2000" kern="100" dirty="0" smtClean="0">
                          <a:effectLst/>
                          <a:latin typeface="BIZ UDPゴシック" panose="020B0400000000000000" pitchFamily="50" charset="-128"/>
                          <a:ea typeface="BIZ UDPゴシック" panose="020B0400000000000000" pitchFamily="50" charset="-128"/>
                        </a:rPr>
                        <a:t>ダブルループ</a:t>
                      </a:r>
                      <a:r>
                        <a:rPr lang="ja-JP" sz="2000" kern="100" dirty="0">
                          <a:effectLst/>
                          <a:latin typeface="BIZ UDPゴシック" panose="020B0400000000000000" pitchFamily="50" charset="-128"/>
                          <a:ea typeface="BIZ UDPゴシック" panose="020B0400000000000000" pitchFamily="50" charset="-128"/>
                        </a:rPr>
                        <a:t>できるような地域学校協働活動推進員になることが、子どもや家庭や学校を支える根本だと改めて感じました。</a:t>
                      </a:r>
                    </a:p>
                    <a:p>
                      <a:pPr marL="133350" indent="-133350" algn="l">
                        <a:lnSpc>
                          <a:spcPts val="1000"/>
                        </a:lnSpc>
                        <a:spcAft>
                          <a:spcPts val="0"/>
                        </a:spcAft>
                      </a:pPr>
                      <a:endParaRPr lang="en-US" altLang="ja-JP" sz="2000" kern="100" dirty="0" smtClean="0">
                        <a:effectLst/>
                        <a:latin typeface="BIZ UDPゴシック" panose="020B0400000000000000" pitchFamily="50" charset="-128"/>
                        <a:ea typeface="BIZ UDPゴシック" panose="020B0400000000000000" pitchFamily="50" charset="-128"/>
                      </a:endParaRPr>
                    </a:p>
                    <a:p>
                      <a:pPr marL="133350" indent="-133350" algn="l">
                        <a:lnSpc>
                          <a:spcPct val="100000"/>
                        </a:lnSpc>
                        <a:spcAft>
                          <a:spcPts val="0"/>
                        </a:spcAft>
                      </a:pPr>
                      <a:r>
                        <a:rPr lang="ja-JP" altLang="en-US" sz="2000" kern="100" dirty="0" smtClean="0">
                          <a:effectLst/>
                          <a:latin typeface="BIZ UDPゴシック" panose="020B0400000000000000" pitchFamily="50" charset="-128"/>
                          <a:ea typeface="BIZ UDPゴシック" panose="020B0400000000000000" pitchFamily="50" charset="-128"/>
                        </a:rPr>
                        <a:t>○</a:t>
                      </a:r>
                      <a:r>
                        <a:rPr lang="ja-JP" sz="2000" kern="100" dirty="0" smtClean="0">
                          <a:effectLst/>
                          <a:latin typeface="BIZ UDPゴシック" panose="020B0400000000000000" pitchFamily="50" charset="-128"/>
                          <a:ea typeface="BIZ UDPゴシック" panose="020B0400000000000000" pitchFamily="50" charset="-128"/>
                        </a:rPr>
                        <a:t>山本</a:t>
                      </a:r>
                      <a:r>
                        <a:rPr lang="ja-JP" sz="2000" kern="100" dirty="0">
                          <a:effectLst/>
                          <a:latin typeface="BIZ UDPゴシック" panose="020B0400000000000000" pitchFamily="50" charset="-128"/>
                          <a:ea typeface="BIZ UDPゴシック" panose="020B0400000000000000" pitchFamily="50" charset="-128"/>
                        </a:rPr>
                        <a:t>先生の進行がちょうど良い時間配分で進められ、講義や発表が入り、休憩が無くてもあっという間の二時間でした。</a:t>
                      </a:r>
                    </a:p>
                    <a:p>
                      <a:pPr marL="133350" indent="-133350" algn="l">
                        <a:lnSpc>
                          <a:spcPts val="1000"/>
                        </a:lnSpc>
                        <a:spcAft>
                          <a:spcPts val="0"/>
                        </a:spcAft>
                      </a:pPr>
                      <a:endParaRPr lang="en-US" altLang="ja-JP" sz="2000" kern="100" dirty="0" smtClean="0">
                        <a:effectLst/>
                        <a:latin typeface="BIZ UDPゴシック" panose="020B0400000000000000" pitchFamily="50" charset="-128"/>
                        <a:ea typeface="BIZ UDPゴシック" panose="020B0400000000000000" pitchFamily="50" charset="-128"/>
                      </a:endParaRPr>
                    </a:p>
                    <a:p>
                      <a:pPr marL="133350" indent="-133350" algn="l">
                        <a:lnSpc>
                          <a:spcPct val="100000"/>
                        </a:lnSpc>
                        <a:spcAft>
                          <a:spcPts val="0"/>
                        </a:spcAft>
                      </a:pPr>
                      <a:r>
                        <a:rPr lang="ja-JP" altLang="en-US" sz="2000" kern="100" dirty="0" smtClean="0">
                          <a:effectLst/>
                          <a:latin typeface="BIZ UDPゴシック" panose="020B0400000000000000" pitchFamily="50" charset="-128"/>
                          <a:ea typeface="BIZ UDPゴシック" panose="020B0400000000000000" pitchFamily="50" charset="-128"/>
                        </a:rPr>
                        <a:t>○</a:t>
                      </a:r>
                      <a:r>
                        <a:rPr lang="ja-JP" sz="2000" kern="100" dirty="0" smtClean="0">
                          <a:effectLst/>
                          <a:latin typeface="BIZ UDPゴシック" panose="020B0400000000000000" pitchFamily="50" charset="-128"/>
                          <a:ea typeface="BIZ UDPゴシック" panose="020B0400000000000000" pitchFamily="50" charset="-128"/>
                        </a:rPr>
                        <a:t>学校</a:t>
                      </a:r>
                      <a:r>
                        <a:rPr lang="ja-JP" sz="2000" kern="100" dirty="0">
                          <a:effectLst/>
                          <a:latin typeface="BIZ UDPゴシック" panose="020B0400000000000000" pitchFamily="50" charset="-128"/>
                          <a:ea typeface="BIZ UDPゴシック" panose="020B0400000000000000" pitchFamily="50" charset="-128"/>
                        </a:rPr>
                        <a:t>コーディネーター</a:t>
                      </a:r>
                      <a:r>
                        <a:rPr lang="ja-JP" sz="2000" kern="100" dirty="0" smtClean="0">
                          <a:effectLst/>
                          <a:latin typeface="BIZ UDPゴシック" panose="020B0400000000000000" pitchFamily="50" charset="-128"/>
                          <a:ea typeface="BIZ UDPゴシック" panose="020B0400000000000000" pitchFamily="50" charset="-128"/>
                        </a:rPr>
                        <a:t>は</a:t>
                      </a:r>
                      <a:r>
                        <a:rPr lang="ja-JP" altLang="en-US" sz="2000" kern="100" dirty="0" smtClean="0">
                          <a:effectLst/>
                          <a:latin typeface="BIZ UDPゴシック" panose="020B0400000000000000" pitchFamily="50" charset="-128"/>
                          <a:ea typeface="BIZ UDPゴシック" panose="020B0400000000000000" pitchFamily="50" charset="-128"/>
                        </a:rPr>
                        <a:t>学校運営協議会</a:t>
                      </a:r>
                      <a:r>
                        <a:rPr lang="ja-JP" sz="2000" kern="100" dirty="0" smtClean="0">
                          <a:effectLst/>
                          <a:latin typeface="BIZ UDPゴシック" panose="020B0400000000000000" pitchFamily="50" charset="-128"/>
                          <a:ea typeface="BIZ UDPゴシック" panose="020B0400000000000000" pitchFamily="50" charset="-128"/>
                        </a:rPr>
                        <a:t>で</a:t>
                      </a:r>
                      <a:r>
                        <a:rPr lang="ja-JP" sz="2000" kern="100" dirty="0">
                          <a:effectLst/>
                          <a:latin typeface="BIZ UDPゴシック" panose="020B0400000000000000" pitchFamily="50" charset="-128"/>
                          <a:ea typeface="BIZ UDPゴシック" panose="020B0400000000000000" pitchFamily="50" charset="-128"/>
                        </a:rPr>
                        <a:t>出た課題を地域におろして解決策を考える役目があることも分かったので、繋げられるよう務めていきたいと思います</a:t>
                      </a:r>
                      <a:r>
                        <a:rPr lang="ja-JP" sz="2000" kern="100" dirty="0" smtClean="0">
                          <a:effectLst/>
                          <a:latin typeface="BIZ UDPゴシック" panose="020B0400000000000000" pitchFamily="50" charset="-128"/>
                          <a:ea typeface="BIZ UDPゴシック" panose="020B0400000000000000" pitchFamily="50" charset="-128"/>
                        </a:rPr>
                        <a:t>。</a:t>
                      </a:r>
                      <a:endParaRPr lang="en-US" altLang="ja-JP" sz="2000" kern="100" dirty="0" smtClean="0">
                        <a:effectLst/>
                        <a:latin typeface="BIZ UDPゴシック" panose="020B0400000000000000" pitchFamily="50" charset="-128"/>
                        <a:ea typeface="BIZ UDPゴシック" panose="020B0400000000000000" pitchFamily="50" charset="-128"/>
                      </a:endParaRPr>
                    </a:p>
                    <a:p>
                      <a:pPr marL="133350" indent="-133350" algn="l">
                        <a:lnSpc>
                          <a:spcPts val="1000"/>
                        </a:lnSpc>
                        <a:spcAft>
                          <a:spcPts val="0"/>
                        </a:spcAft>
                      </a:pPr>
                      <a:endParaRPr lang="ja-JP" sz="2000" kern="100" dirty="0">
                        <a:effectLst/>
                        <a:latin typeface="BIZ UDPゴシック" panose="020B0400000000000000" pitchFamily="50" charset="-128"/>
                        <a:ea typeface="BIZ UDPゴシック" panose="020B0400000000000000" pitchFamily="50" charset="-128"/>
                      </a:endParaRPr>
                    </a:p>
                    <a:p>
                      <a:pPr marL="133350" indent="-133350" algn="l">
                        <a:lnSpc>
                          <a:spcPct val="100000"/>
                        </a:lnSpc>
                        <a:spcAft>
                          <a:spcPts val="0"/>
                        </a:spcAft>
                      </a:pPr>
                      <a:r>
                        <a:rPr lang="ja-JP" altLang="en-US" sz="2000" kern="100" dirty="0" smtClean="0">
                          <a:effectLst/>
                          <a:latin typeface="BIZ UDPゴシック" panose="020B0400000000000000" pitchFamily="50" charset="-128"/>
                          <a:ea typeface="BIZ UDPゴシック" panose="020B0400000000000000" pitchFamily="50" charset="-128"/>
                        </a:rPr>
                        <a:t>○グループワークでもたくさん意見が出て楽しく話し合いをする事ができ、他のグループさん達からの意見も聞けて、とても勉強になりました。</a:t>
                      </a:r>
                      <a:endPar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oFill/>
                  </a:tcPr>
                </a:tc>
                <a:extLst>
                  <a:ext uri="{0D108BD9-81ED-4DB2-BD59-A6C34878D82A}">
                    <a16:rowId xmlns:a16="http://schemas.microsoft.com/office/drawing/2014/main" val="3850756991"/>
                  </a:ext>
                </a:extLst>
              </a:tr>
            </a:tbl>
          </a:graphicData>
        </a:graphic>
      </p:graphicFrame>
    </p:spTree>
    <p:extLst>
      <p:ext uri="{BB962C8B-B14F-4D97-AF65-F5344CB8AC3E}">
        <p14:creationId xmlns:p14="http://schemas.microsoft.com/office/powerpoint/2010/main" val="4072770892"/>
      </p:ext>
    </p:extLst>
  </p:cSld>
  <p:clrMapOvr>
    <a:masterClrMapping/>
  </p:clrMapOvr>
</p:sld>
</file>

<file path=ppt/theme/theme1.xml><?xml version="1.0" encoding="utf-8"?>
<a:theme xmlns:a="http://schemas.openxmlformats.org/drawingml/2006/main" name="デザインの設定">
  <a:themeElements>
    <a:clrScheme name="ユーザー定義 1">
      <a:dk1>
        <a:sysClr val="windowText" lastClr="000000"/>
      </a:dk1>
      <a:lt1>
        <a:srgbClr val="FFFFFF"/>
      </a:lt1>
      <a:dk2>
        <a:srgbClr val="539F48"/>
      </a:dk2>
      <a:lt2>
        <a:srgbClr val="5B9BC6"/>
      </a:lt2>
      <a:accent1>
        <a:srgbClr val="D37534"/>
      </a:accent1>
      <a:accent2>
        <a:srgbClr val="7E7879"/>
      </a:accent2>
      <a:accent3>
        <a:srgbClr val="49C838"/>
      </a:accent3>
      <a:accent4>
        <a:srgbClr val="5BADE5"/>
      </a:accent4>
      <a:accent5>
        <a:srgbClr val="FB7D27"/>
      </a:accent5>
      <a:accent6>
        <a:srgbClr val="8B83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59f6d0-7a63-4db0-b2c7-3ceb5699d148">
      <Terms xmlns="http://schemas.microsoft.com/office/infopath/2007/PartnerControls"/>
    </lcf76f155ced4ddcb4097134ff3c332f>
    <TaxCatchAll xmlns="d742c95b-6a5d-44d4-a3f3-5226569601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623FC3EC00D14B9788E16CE57ACCA4" ma:contentTypeVersion="17" ma:contentTypeDescription="新しいドキュメントを作成します。" ma:contentTypeScope="" ma:versionID="c6d45088c51ba819e9e12ca5b1527c31">
  <xsd:schema xmlns:xsd="http://www.w3.org/2001/XMLSchema" xmlns:xs="http://www.w3.org/2001/XMLSchema" xmlns:p="http://schemas.microsoft.com/office/2006/metadata/properties" xmlns:ns2="d742c95b-6a5d-44d4-a3f3-522656960174" xmlns:ns3="3759f6d0-7a63-4db0-b2c7-3ceb5699d148" targetNamespace="http://schemas.microsoft.com/office/2006/metadata/properties" ma:root="true" ma:fieldsID="4185f0f7ce6e2bdb570eaffb8093158f" ns2:_="" ns3:_="">
    <xsd:import namespace="d742c95b-6a5d-44d4-a3f3-522656960174"/>
    <xsd:import namespace="3759f6d0-7a63-4db0-b2c7-3ceb5699d1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42c95b-6a5d-44d4-a3f3-52265696017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e9e4ca00-c07b-43b6-a605-2cf562699a25}" ma:internalName="TaxCatchAll" ma:showField="CatchAllData" ma:web="d742c95b-6a5d-44d4-a3f3-5226569601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59f6d0-7a63-4db0-b2c7-3ceb5699d14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87d0f200-3276-477d-84db-b1b6035f2dd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36C350-15B3-44DA-99D3-48E52DC639A9}">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3759f6d0-7a63-4db0-b2c7-3ceb5699d148"/>
    <ds:schemaRef ds:uri="http://schemas.openxmlformats.org/package/2006/metadata/core-properties"/>
    <ds:schemaRef ds:uri="d742c95b-6a5d-44d4-a3f3-522656960174"/>
    <ds:schemaRef ds:uri="http://www.w3.org/XML/1998/namespace"/>
    <ds:schemaRef ds:uri="http://purl.org/dc/dcmitype/"/>
  </ds:schemaRefs>
</ds:datastoreItem>
</file>

<file path=customXml/itemProps2.xml><?xml version="1.0" encoding="utf-8"?>
<ds:datastoreItem xmlns:ds="http://schemas.openxmlformats.org/officeDocument/2006/customXml" ds:itemID="{1E25B235-5B67-4E11-B1E2-BDBFE16A7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42c95b-6a5d-44d4-a3f3-522656960174"/>
    <ds:schemaRef ds:uri="3759f6d0-7a63-4db0-b2c7-3ceb5699d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D6C6C9-7C97-452B-B9F0-09CF42958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5192</TotalTime>
  <Words>568</Words>
  <Application>Microsoft Office PowerPoint</Application>
  <PresentationFormat>画面に合わせる (4:3)</PresentationFormat>
  <Paragraphs>53</Paragraphs>
  <Slides>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BIZ UDPゴシック</vt:lpstr>
      <vt:lpstr>ＭＳ Ｐゴシック</vt:lpstr>
      <vt:lpstr>メイリオ</vt:lpstr>
      <vt:lpstr>Arial</vt:lpstr>
      <vt:lpstr>Calibri</vt:lpstr>
      <vt:lpstr>Times New Roman</vt:lpstr>
      <vt:lpstr>デザインの設定</vt:lpstr>
      <vt:lpstr>令和５年度（2023年度） 学校運営協議会・地域学校協働活動推進員 合同研修会の様子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川上　寧子</dc:creator>
  <cp:lastModifiedBy>竹田　清美</cp:lastModifiedBy>
  <cp:revision>487</cp:revision>
  <cp:lastPrinted>2023-12-18T01:47:28Z</cp:lastPrinted>
  <dcterms:created xsi:type="dcterms:W3CDTF">2017-05-22T02:59:47Z</dcterms:created>
  <dcterms:modified xsi:type="dcterms:W3CDTF">2023-12-18T02:24:27Z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0x010100BD623FC3EC00D14B9788E16CE57ACCA4</vt:lpwstr>
  </property>
  <property fmtid="{D5CDD505-2E9C-101B-9397-08002B2CF9AE}" pid="3" name="Order">
    <vt:r8>20907000</vt:r8>
  </property>
</Properties>
</file>