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89" r:id="rId2"/>
    <p:sldId id="276" r:id="rId3"/>
    <p:sldId id="288" r:id="rId4"/>
    <p:sldId id="274" r:id="rId5"/>
    <p:sldId id="284" r:id="rId6"/>
    <p:sldId id="280" r:id="rId7"/>
    <p:sldId id="283" r:id="rId8"/>
    <p:sldId id="290" r:id="rId9"/>
    <p:sldId id="285" r:id="rId10"/>
    <p:sldId id="282" r:id="rId11"/>
    <p:sldId id="286" r:id="rId12"/>
    <p:sldId id="281" r:id="rId13"/>
    <p:sldId id="287" r:id="rId14"/>
  </p:sldIdLst>
  <p:sldSz cx="12192000" cy="6858000"/>
  <p:notesSz cx="6788150" cy="99139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21" autoAdjust="0"/>
    <p:restoredTop sz="94660"/>
  </p:normalViewPr>
  <p:slideViewPr>
    <p:cSldViewPr snapToGrid="0">
      <p:cViewPr varScale="1">
        <p:scale>
          <a:sx n="69" d="100"/>
          <a:sy n="69" d="100"/>
        </p:scale>
        <p:origin x="87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1532" cy="497419"/>
          </a:xfrm>
          <a:prstGeom prst="rect">
            <a:avLst/>
          </a:prstGeom>
        </p:spPr>
        <p:txBody>
          <a:bodyPr vert="horz" lIns="91971" tIns="45986" rIns="91971" bIns="4598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5047" y="2"/>
            <a:ext cx="2941532" cy="497419"/>
          </a:xfrm>
          <a:prstGeom prst="rect">
            <a:avLst/>
          </a:prstGeom>
        </p:spPr>
        <p:txBody>
          <a:bodyPr vert="horz" lIns="91971" tIns="45986" rIns="91971" bIns="45986" rtlCol="0"/>
          <a:lstStyle>
            <a:lvl1pPr algn="r">
              <a:defRPr sz="1200"/>
            </a:lvl1pPr>
          </a:lstStyle>
          <a:p>
            <a:fld id="{D2D5BF36-401A-4CB1-89D7-679C679A430D}" type="datetimeFigureOut">
              <a:rPr kumimoji="1" lang="ja-JP" altLang="en-US" smtClean="0"/>
              <a:t>2022/10/4</a:t>
            </a:fld>
            <a:endParaRPr kumimoji="1" lang="ja-JP" altLang="en-US"/>
          </a:p>
        </p:txBody>
      </p:sp>
      <p:sp>
        <p:nvSpPr>
          <p:cNvPr id="4" name="スライド イメージ プレースホルダー 3"/>
          <p:cNvSpPr>
            <a:spLocks noGrp="1" noRot="1" noChangeAspect="1"/>
          </p:cNvSpPr>
          <p:nvPr>
            <p:ph type="sldImg" idx="2"/>
          </p:nvPr>
        </p:nvSpPr>
        <p:spPr>
          <a:xfrm>
            <a:off x="420688" y="1239838"/>
            <a:ext cx="5946775" cy="3344862"/>
          </a:xfrm>
          <a:prstGeom prst="rect">
            <a:avLst/>
          </a:prstGeom>
          <a:noFill/>
          <a:ln w="12700">
            <a:solidFill>
              <a:prstClr val="black"/>
            </a:solidFill>
          </a:ln>
        </p:spPr>
        <p:txBody>
          <a:bodyPr vert="horz" lIns="91971" tIns="45986" rIns="91971" bIns="45986" rtlCol="0" anchor="ctr"/>
          <a:lstStyle/>
          <a:p>
            <a:endParaRPr lang="ja-JP" altLang="en-US"/>
          </a:p>
        </p:txBody>
      </p:sp>
      <p:sp>
        <p:nvSpPr>
          <p:cNvPr id="5" name="ノート プレースホルダー 4"/>
          <p:cNvSpPr>
            <a:spLocks noGrp="1"/>
          </p:cNvSpPr>
          <p:nvPr>
            <p:ph type="body" sz="quarter" idx="3"/>
          </p:nvPr>
        </p:nvSpPr>
        <p:spPr>
          <a:xfrm>
            <a:off x="678816" y="4771085"/>
            <a:ext cx="5430520" cy="3903613"/>
          </a:xfrm>
          <a:prstGeom prst="rect">
            <a:avLst/>
          </a:prstGeom>
        </p:spPr>
        <p:txBody>
          <a:bodyPr vert="horz" lIns="91971" tIns="45986" rIns="91971" bIns="4598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16521"/>
            <a:ext cx="2941532" cy="497418"/>
          </a:xfrm>
          <a:prstGeom prst="rect">
            <a:avLst/>
          </a:prstGeom>
        </p:spPr>
        <p:txBody>
          <a:bodyPr vert="horz" lIns="91971" tIns="45986" rIns="91971" bIns="4598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5047" y="9416521"/>
            <a:ext cx="2941532" cy="497418"/>
          </a:xfrm>
          <a:prstGeom prst="rect">
            <a:avLst/>
          </a:prstGeom>
        </p:spPr>
        <p:txBody>
          <a:bodyPr vert="horz" lIns="91971" tIns="45986" rIns="91971" bIns="45986" rtlCol="0" anchor="b"/>
          <a:lstStyle>
            <a:lvl1pPr algn="r">
              <a:defRPr sz="1200"/>
            </a:lvl1pPr>
          </a:lstStyle>
          <a:p>
            <a:fld id="{B75AB66C-D60C-467D-B8C8-7EF2D820923A}" type="slidenum">
              <a:rPr kumimoji="1" lang="ja-JP" altLang="en-US" smtClean="0"/>
              <a:t>‹#›</a:t>
            </a:fld>
            <a:endParaRPr kumimoji="1" lang="ja-JP" altLang="en-US"/>
          </a:p>
        </p:txBody>
      </p:sp>
    </p:spTree>
    <p:extLst>
      <p:ext uri="{BB962C8B-B14F-4D97-AF65-F5344CB8AC3E}">
        <p14:creationId xmlns:p14="http://schemas.microsoft.com/office/powerpoint/2010/main" val="106858402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CA74255A-F113-45DA-94FB-B631BFC9C083}" type="datetime1">
              <a:rPr kumimoji="1" lang="ja-JP" altLang="en-US" smtClean="0"/>
              <a:t>2022/10/4</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4272900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1600201"/>
            <a:ext cx="10972800" cy="4525963"/>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448F694A-854A-45D4-8111-D2A788F1CA22}" type="datetime1">
              <a:rPr kumimoji="1" lang="ja-JP" altLang="en-US" smtClean="0"/>
              <a:t>2022/10/4</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82391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a:prstGeom prst="rect">
            <a:avLst/>
          </a:prstGeo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B802F10A-55CC-4B1C-879E-FCDE03421F0C}" type="datetime1">
              <a:rPr kumimoji="1" lang="ja-JP" altLang="en-US" smtClean="0"/>
              <a:t>2022/10/4</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36603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a:xfrm>
            <a:off x="609600" y="1600201"/>
            <a:ext cx="10972800" cy="4525963"/>
          </a:xfrm>
          <a:prstGeom prst="rect">
            <a:avLst/>
          </a:prstGeo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925FEB67-DE9D-4E21-9062-154375045F18}" type="datetime1">
              <a:rPr kumimoji="1" lang="ja-JP" altLang="en-US" smtClean="0"/>
              <a:t>2022/10/4</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6" name="スライド番号プレースホルダー 5"/>
          <p:cNvSpPr>
            <a:spLocks noGrp="1"/>
          </p:cNvSpPr>
          <p:nvPr>
            <p:ph type="sldNum" sz="quarter" idx="12"/>
          </p:nvPr>
        </p:nvSpPr>
        <p:spPr>
          <a:xfrm>
            <a:off x="8737600" y="6356351"/>
            <a:ext cx="2844800" cy="365125"/>
          </a:xfrm>
          <a:prstGeom prst="rect">
            <a:avLst/>
          </a:prstGeom>
        </p:spPr>
        <p:txBody>
          <a:bodyPr/>
          <a:lstStyle/>
          <a:p>
            <a:fld id="{264A0965-6B44-47F5-AA00-73E6DDC2B7EB}" type="slidenum">
              <a:rPr kumimoji="1" lang="ja-JP" altLang="en-US" smtClean="0"/>
              <a:t>‹#›</a:t>
            </a:fld>
            <a:endParaRPr kumimoji="1" lang="ja-JP" altLang="en-US"/>
          </a:p>
        </p:txBody>
      </p:sp>
    </p:spTree>
    <p:extLst>
      <p:ext uri="{BB962C8B-B14F-4D97-AF65-F5344CB8AC3E}">
        <p14:creationId xmlns:p14="http://schemas.microsoft.com/office/powerpoint/2010/main" val="1538794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a:xfrm>
            <a:off x="609600" y="6356351"/>
            <a:ext cx="2844800" cy="365125"/>
          </a:xfrm>
          <a:prstGeom prst="rect">
            <a:avLst/>
          </a:prstGeom>
        </p:spPr>
        <p:txBody>
          <a:bodyPr/>
          <a:lstStyle/>
          <a:p>
            <a:fld id="{ACCD5B86-41AC-4943-A1BF-B43F14EA9AA2}" type="datetime1">
              <a:rPr kumimoji="1" lang="ja-JP" altLang="en-US" smtClean="0"/>
              <a:t>2022/10/4</a:t>
            </a:fld>
            <a:endParaRPr kumimoji="1" lang="ja-JP" altLang="en-US"/>
          </a:p>
        </p:txBody>
      </p:sp>
      <p:sp>
        <p:nvSpPr>
          <p:cNvPr id="5" name="フッター プレースホルダー 4"/>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225566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1AD5665E-5D7B-4B94-8696-C67C6E130BB1}" type="datetime1">
              <a:rPr kumimoji="1" lang="ja-JP" altLang="en-US" smtClean="0"/>
              <a:t>2022/10/4</a:t>
            </a:fld>
            <a:endParaRPr kumimoji="1" lang="ja-JP" altLang="en-US"/>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8"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895845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a:xfrm>
            <a:off x="609600" y="6356351"/>
            <a:ext cx="2844800" cy="365125"/>
          </a:xfrm>
          <a:prstGeom prst="rect">
            <a:avLst/>
          </a:prstGeom>
        </p:spPr>
        <p:txBody>
          <a:bodyPr/>
          <a:lstStyle/>
          <a:p>
            <a:fld id="{B65DC84A-3FB0-4B47-9A17-4D5C2AC5C7F0}" type="datetime1">
              <a:rPr kumimoji="1" lang="ja-JP" altLang="en-US" smtClean="0"/>
              <a:t>2022/10/4</a:t>
            </a:fld>
            <a:endParaRPr kumimoji="1" lang="ja-JP" altLang="en-US"/>
          </a:p>
        </p:txBody>
      </p:sp>
      <p:sp>
        <p:nvSpPr>
          <p:cNvPr id="8" name="フッター プレースホルダー 7"/>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10"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50795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a:xfrm>
            <a:off x="609600" y="6356351"/>
            <a:ext cx="2844800" cy="365125"/>
          </a:xfrm>
          <a:prstGeom prst="rect">
            <a:avLst/>
          </a:prstGeom>
        </p:spPr>
        <p:txBody>
          <a:bodyPr/>
          <a:lstStyle/>
          <a:p>
            <a:fld id="{67776DED-4412-4528-8B97-D6F9F71A9AED}" type="datetime1">
              <a:rPr kumimoji="1" lang="ja-JP" altLang="en-US" smtClean="0"/>
              <a:t>2022/10/4</a:t>
            </a:fld>
            <a:endParaRPr kumimoji="1" lang="ja-JP" altLang="en-US"/>
          </a:p>
        </p:txBody>
      </p:sp>
      <p:sp>
        <p:nvSpPr>
          <p:cNvPr id="4" name="フッター プレースホルダー 3"/>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6"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36908901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09600" y="6356351"/>
            <a:ext cx="2844800" cy="365125"/>
          </a:xfrm>
          <a:prstGeom prst="rect">
            <a:avLst/>
          </a:prstGeom>
        </p:spPr>
        <p:txBody>
          <a:bodyPr/>
          <a:lstStyle/>
          <a:p>
            <a:fld id="{490CCC3A-2AB9-4BFD-A6A8-3AD5A0DF1949}" type="datetime1">
              <a:rPr kumimoji="1" lang="ja-JP" altLang="en-US" smtClean="0"/>
              <a:t>2022/10/4</a:t>
            </a:fld>
            <a:endParaRPr kumimoji="1" lang="ja-JP" altLang="en-US"/>
          </a:p>
        </p:txBody>
      </p:sp>
      <p:sp>
        <p:nvSpPr>
          <p:cNvPr id="3" name="フッター プレースホルダー 2"/>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5"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938612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E16DE84E-0A7C-462E-96ED-EBFA96B897A2}" type="datetime1">
              <a:rPr kumimoji="1" lang="ja-JP" altLang="en-US" smtClean="0"/>
              <a:t>2022/10/4</a:t>
            </a:fld>
            <a:endParaRPr kumimoji="1" lang="ja-JP" altLang="en-US"/>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8"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1511536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a:xfrm>
            <a:off x="609600" y="6356351"/>
            <a:ext cx="2844800" cy="365125"/>
          </a:xfrm>
          <a:prstGeom prst="rect">
            <a:avLst/>
          </a:prstGeom>
        </p:spPr>
        <p:txBody>
          <a:bodyPr/>
          <a:lstStyle/>
          <a:p>
            <a:fld id="{F822AE41-1AF5-49C9-9C97-8F30AC8757B1}" type="datetime1">
              <a:rPr kumimoji="1" lang="ja-JP" altLang="en-US" smtClean="0"/>
              <a:t>2022/10/4</a:t>
            </a:fld>
            <a:endParaRPr kumimoji="1" lang="ja-JP" altLang="en-US"/>
          </a:p>
        </p:txBody>
      </p:sp>
      <p:sp>
        <p:nvSpPr>
          <p:cNvPr id="6" name="フッター プレースホルダー 5"/>
          <p:cNvSpPr>
            <a:spLocks noGrp="1"/>
          </p:cNvSpPr>
          <p:nvPr>
            <p:ph type="ftr" sz="quarter" idx="11"/>
          </p:nvPr>
        </p:nvSpPr>
        <p:spPr>
          <a:xfrm>
            <a:off x="4165600" y="6356351"/>
            <a:ext cx="3860800" cy="365125"/>
          </a:xfrm>
          <a:prstGeom prst="rect">
            <a:avLst/>
          </a:prstGeom>
        </p:spPr>
        <p:txBody>
          <a:bodyPr/>
          <a:lstStyle/>
          <a:p>
            <a:endParaRPr kumimoji="1" lang="ja-JP" altLang="en-US"/>
          </a:p>
        </p:txBody>
      </p:sp>
      <p:sp>
        <p:nvSpPr>
          <p:cNvPr id="7" name="スライド番号プレースホルダー 6"/>
          <p:cNvSpPr>
            <a:spLocks noGrp="1"/>
          </p:cNvSpPr>
          <p:nvPr>
            <p:ph type="sldNum" sz="quarter" idx="12"/>
          </p:nvPr>
        </p:nvSpPr>
        <p:spPr>
          <a:xfrm>
            <a:off x="8819819" y="6165305"/>
            <a:ext cx="2844800" cy="365125"/>
          </a:xfrm>
          <a:prstGeom prst="rect">
            <a:avLst/>
          </a:prstGeom>
        </p:spPr>
        <p:txBody>
          <a:bodyPr/>
          <a:lstStyle>
            <a:lvl1pPr algn="r">
              <a:defRPr/>
            </a:lvl1pPr>
          </a:lstStyle>
          <a:p>
            <a:fld id="{264A0965-6B44-47F5-AA00-73E6DDC2B7EB}" type="slidenum">
              <a:rPr lang="ja-JP" altLang="en-US" smtClean="0"/>
              <a:pPr/>
              <a:t>‹#›</a:t>
            </a:fld>
            <a:endParaRPr lang="ja-JP" altLang="en-US"/>
          </a:p>
        </p:txBody>
      </p:sp>
    </p:spTree>
    <p:extLst>
      <p:ext uri="{BB962C8B-B14F-4D97-AF65-F5344CB8AC3E}">
        <p14:creationId xmlns:p14="http://schemas.microsoft.com/office/powerpoint/2010/main" val="577009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図 6" descr="C:\Users\644823\Desktop\無題2.png"/>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8683" y="0"/>
            <a:ext cx="12240683" cy="6858000"/>
          </a:xfrm>
          <a:prstGeom prst="rect">
            <a:avLst/>
          </a:prstGeom>
          <a:noFill/>
          <a:ln>
            <a:noFill/>
          </a:ln>
        </p:spPr>
      </p:pic>
    </p:spTree>
    <p:extLst>
      <p:ext uri="{BB962C8B-B14F-4D97-AF65-F5344CB8AC3E}">
        <p14:creationId xmlns:p14="http://schemas.microsoft.com/office/powerpoint/2010/main" val="29154433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mhlw.go.jp/stf/seisakunitsuite/bunya/hukushi_kaigo/kaigo_koureisha/douga_00002.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1381594"/>
            <a:ext cx="10363200" cy="1470025"/>
          </a:xfrm>
        </p:spPr>
        <p:txBody>
          <a:bodyPr/>
          <a:lstStyle/>
          <a:p>
            <a:r>
              <a:rPr kumimoji="1" lang="ja-JP" altLang="en-US" dirty="0" smtClean="0">
                <a:latin typeface="BIZ UDPゴシック" panose="020B0400000000000000" pitchFamily="50" charset="-128"/>
                <a:ea typeface="BIZ UDPゴシック" panose="020B0400000000000000" pitchFamily="50" charset="-128"/>
              </a:rPr>
              <a:t>業務継続計画（ＢＣＰ）について</a:t>
            </a:r>
            <a:endParaRPr kumimoji="1" lang="ja-JP" altLang="en-US" dirty="0">
              <a:latin typeface="BIZ UDPゴシック" panose="020B0400000000000000" pitchFamily="50" charset="-128"/>
              <a:ea typeface="BIZ UDPゴシック" panose="020B0400000000000000" pitchFamily="50" charset="-128"/>
            </a:endParaRPr>
          </a:p>
        </p:txBody>
      </p:sp>
      <p:sp>
        <p:nvSpPr>
          <p:cNvPr id="3" name="サブタイトル 2"/>
          <p:cNvSpPr>
            <a:spLocks noGrp="1"/>
          </p:cNvSpPr>
          <p:nvPr>
            <p:ph type="subTitle" idx="1"/>
          </p:nvPr>
        </p:nvSpPr>
        <p:spPr>
          <a:xfrm>
            <a:off x="1828800" y="4777830"/>
            <a:ext cx="8534400" cy="1752600"/>
          </a:xfrm>
        </p:spPr>
        <p:txBody>
          <a:bodyPr/>
          <a:lstStyle/>
          <a:p>
            <a:r>
              <a:rPr kumimoji="1" lang="ja-JP" altLang="en-US" dirty="0" smtClean="0">
                <a:solidFill>
                  <a:schemeClr val="tx1"/>
                </a:solidFill>
                <a:latin typeface="BIZ UDPゴシック" panose="020B0400000000000000" pitchFamily="50" charset="-128"/>
                <a:ea typeface="BIZ UDPゴシック" panose="020B0400000000000000" pitchFamily="50" charset="-128"/>
              </a:rPr>
              <a:t>八王子市　福祉部　高齢者いきいき課</a:t>
            </a:r>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4" name="スライド番号プレースホルダー 3"/>
          <p:cNvSpPr>
            <a:spLocks noGrp="1"/>
          </p:cNvSpPr>
          <p:nvPr>
            <p:ph type="sldNum" sz="quarter" idx="12"/>
          </p:nvPr>
        </p:nvSpPr>
        <p:spPr/>
        <p:txBody>
          <a:bodyPr/>
          <a:lstStyle/>
          <a:p>
            <a:fld id="{264A0965-6B44-47F5-AA00-73E6DDC2B7EB}" type="slidenum">
              <a:rPr lang="ja-JP" altLang="en-US" smtClean="0"/>
              <a:pPr/>
              <a:t>1</a:t>
            </a:fld>
            <a:endParaRPr lang="ja-JP" altLang="en-US"/>
          </a:p>
        </p:txBody>
      </p:sp>
      <p:pic>
        <p:nvPicPr>
          <p:cNvPr id="5" name="図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24255" y="2638006"/>
            <a:ext cx="2644726" cy="1870456"/>
          </a:xfrm>
          <a:prstGeom prst="rect">
            <a:avLst/>
          </a:prstGeom>
        </p:spPr>
      </p:pic>
    </p:spTree>
    <p:extLst>
      <p:ext uri="{BB962C8B-B14F-4D97-AF65-F5344CB8AC3E}">
        <p14:creationId xmlns:p14="http://schemas.microsoft.com/office/powerpoint/2010/main" val="901533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8DC6D09-EE9D-C20F-331B-BEDB11160698}"/>
              </a:ext>
            </a:extLst>
          </p:cNvPr>
          <p:cNvSpPr>
            <a:spLocks noGrp="1"/>
          </p:cNvSpPr>
          <p:nvPr>
            <p:ph type="title"/>
          </p:nvPr>
        </p:nvSpPr>
        <p:spPr>
          <a:xfrm>
            <a:off x="609600" y="256709"/>
            <a:ext cx="10972800" cy="836986"/>
          </a:xfrm>
        </p:spPr>
        <p:txBody>
          <a:bodyPr/>
          <a:lstStyle/>
          <a:p>
            <a:r>
              <a:rPr lang="ja-JP" altLang="en-US" sz="3600" b="1" dirty="0">
                <a:latin typeface="BIZ UDPゴシック" panose="020B0400000000000000" pitchFamily="50" charset="-128"/>
                <a:ea typeface="BIZ UDPゴシック" panose="020B0400000000000000" pitchFamily="50" charset="-128"/>
              </a:rPr>
              <a:t>②定期的な研修・訓練の実施</a:t>
            </a:r>
            <a:r>
              <a:rPr kumimoji="1" lang="ja-JP" altLang="en-US" sz="4000" b="1" dirty="0">
                <a:latin typeface="BIZ UDPゴシック" panose="020B0400000000000000" pitchFamily="50" charset="-128"/>
                <a:ea typeface="BIZ UDPゴシック" panose="020B0400000000000000" pitchFamily="50" charset="-128"/>
              </a:rPr>
              <a:t/>
            </a:r>
            <a:br>
              <a:rPr kumimoji="1" lang="ja-JP" altLang="en-US" sz="4000" b="1" dirty="0">
                <a:latin typeface="BIZ UDPゴシック" panose="020B0400000000000000" pitchFamily="50" charset="-128"/>
                <a:ea typeface="BIZ UDPゴシック" panose="020B0400000000000000" pitchFamily="50" charset="-128"/>
              </a:rPr>
            </a:br>
            <a:endParaRPr kumimoji="1" lang="ja-JP" altLang="en-US" sz="4000" dirty="0"/>
          </a:p>
        </p:txBody>
      </p:sp>
      <p:sp>
        <p:nvSpPr>
          <p:cNvPr id="3" name="スライド番号プレースホルダー 2">
            <a:extLst>
              <a:ext uri="{FF2B5EF4-FFF2-40B4-BE49-F238E27FC236}">
                <a16:creationId xmlns:a16="http://schemas.microsoft.com/office/drawing/2014/main" id="{2162483A-2F3B-AE9D-709F-F909665FAFB1}"/>
              </a:ext>
            </a:extLst>
          </p:cNvPr>
          <p:cNvSpPr>
            <a:spLocks noGrp="1"/>
          </p:cNvSpPr>
          <p:nvPr>
            <p:ph type="sldNum" sz="quarter" idx="12"/>
          </p:nvPr>
        </p:nvSpPr>
        <p:spPr/>
        <p:txBody>
          <a:bodyPr/>
          <a:lstStyle/>
          <a:p>
            <a:fld id="{264A0965-6B44-47F5-AA00-73E6DDC2B7EB}" type="slidenum">
              <a:rPr lang="ja-JP" altLang="en-US" smtClean="0"/>
              <a:pPr/>
              <a:t>10</a:t>
            </a:fld>
            <a:endParaRPr lang="ja-JP" altLang="en-US"/>
          </a:p>
        </p:txBody>
      </p:sp>
      <p:sp>
        <p:nvSpPr>
          <p:cNvPr id="4" name="四角形: 角を丸くする 3">
            <a:extLst>
              <a:ext uri="{FF2B5EF4-FFF2-40B4-BE49-F238E27FC236}">
                <a16:creationId xmlns:a16="http://schemas.microsoft.com/office/drawing/2014/main" id="{215FCC91-8999-59B5-7163-621EFC5ADEE7}"/>
              </a:ext>
            </a:extLst>
          </p:cNvPr>
          <p:cNvSpPr/>
          <p:nvPr/>
        </p:nvSpPr>
        <p:spPr>
          <a:xfrm>
            <a:off x="574196" y="1053346"/>
            <a:ext cx="4661647" cy="498437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2000" b="0" i="0" dirty="0">
                <a:solidFill>
                  <a:srgbClr val="1E1E1E"/>
                </a:solidFill>
                <a:effectLst/>
                <a:latin typeface="BIZ UDPゴシック" panose="020B0400000000000000" pitchFamily="50" charset="-128"/>
                <a:ea typeface="BIZ UDPゴシック" panose="020B0400000000000000" pitchFamily="50" charset="-128"/>
              </a:rPr>
              <a:t>・研修とは、</a:t>
            </a:r>
            <a:r>
              <a:rPr lang="en-US" altLang="ja-JP" sz="2000" b="0" i="0" dirty="0">
                <a:solidFill>
                  <a:srgbClr val="1E1E1E"/>
                </a:solidFill>
                <a:effectLst/>
                <a:latin typeface="BIZ UDPゴシック" panose="020B0400000000000000" pitchFamily="50" charset="-128"/>
                <a:ea typeface="BIZ UDPゴシック" panose="020B0400000000000000" pitchFamily="50" charset="-128"/>
              </a:rPr>
              <a:t>BCP</a:t>
            </a:r>
            <a:r>
              <a:rPr lang="ja-JP" altLang="en-US" sz="2000" b="0" i="0" dirty="0">
                <a:solidFill>
                  <a:srgbClr val="1E1E1E"/>
                </a:solidFill>
                <a:effectLst/>
                <a:latin typeface="BIZ UDPゴシック" panose="020B0400000000000000" pitchFamily="50" charset="-128"/>
                <a:ea typeface="BIZ UDPゴシック" panose="020B0400000000000000" pitchFamily="50" charset="-128"/>
              </a:rPr>
              <a:t>の具体的内容を職員間で共有するとともに、平時の対応の必要性や緊急時の対応にかかる理解の励行を行うもの。</a:t>
            </a:r>
            <a:endParaRPr lang="en-US" altLang="ja-JP" sz="2000" b="0" i="0" dirty="0">
              <a:solidFill>
                <a:srgbClr val="1E1E1E"/>
              </a:solidFill>
              <a:effectLst/>
              <a:latin typeface="BIZ UDPゴシック" panose="020B0400000000000000" pitchFamily="50" charset="-128"/>
              <a:ea typeface="BIZ UDPゴシック" panose="020B0400000000000000" pitchFamily="50" charset="-128"/>
            </a:endParaRPr>
          </a:p>
          <a:p>
            <a:pPr algn="ctr"/>
            <a:endParaRPr kumimoji="1" lang="en-US" altLang="ja-JP" sz="2000" dirty="0">
              <a:solidFill>
                <a:srgbClr val="1E1E1E"/>
              </a:solidFill>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・定期的（年１回以上</a:t>
            </a:r>
            <a:r>
              <a:rPr lang="en-US" altLang="ja-JP"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１</a:t>
            </a: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な教育を開催すること（新規採用時には別に研修を実施することが望ましい</a:t>
            </a:r>
            <a:r>
              <a:rPr lang="ja-JP" altLang="en-US" sz="2000" dirty="0" smtClean="0">
                <a:latin typeface="BIZ UDPゴシック" panose="020B0400000000000000" pitchFamily="50" charset="-128"/>
                <a:ea typeface="BIZ UDPゴシック" panose="020B0400000000000000" pitchFamily="50" charset="-128"/>
              </a:rPr>
              <a:t>。</a:t>
            </a:r>
            <a:r>
              <a:rPr lang="en-US" altLang="ja-JP" sz="2000" dirty="0" smtClean="0">
                <a:latin typeface="BIZ UDPゴシック" panose="020B0400000000000000" pitchFamily="50" charset="-128"/>
                <a:ea typeface="BIZ UDPゴシック" panose="020B0400000000000000" pitchFamily="50" charset="-128"/>
              </a:rPr>
              <a:t>※</a:t>
            </a:r>
            <a:r>
              <a:rPr lang="ja-JP" altLang="en-US" sz="2000" dirty="0" smtClean="0">
                <a:latin typeface="BIZ UDPゴシック" panose="020B0400000000000000" pitchFamily="50" charset="-128"/>
                <a:ea typeface="BIZ UDPゴシック" panose="020B0400000000000000" pitchFamily="50" charset="-128"/>
              </a:rPr>
              <a:t>１）</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・研修の実施内容の記録をすること。</a:t>
            </a:r>
            <a:endParaRPr lang="en-US" altLang="ja-JP" sz="2000" dirty="0">
              <a:latin typeface="BIZ UDPゴシック" panose="020B0400000000000000" pitchFamily="50" charset="-128"/>
              <a:ea typeface="BIZ UDPゴシック" panose="020B0400000000000000" pitchFamily="50" charset="-128"/>
            </a:endParaRPr>
          </a:p>
          <a:p>
            <a:pPr algn="ctr"/>
            <a:endParaRPr kumimoji="1" lang="en-US" altLang="ja-JP" dirty="0">
              <a:solidFill>
                <a:srgbClr val="1E1E1E"/>
              </a:solidFill>
              <a:latin typeface="FOT-筑紫ゴシック Pro M"/>
            </a:endParaRPr>
          </a:p>
          <a:p>
            <a:pPr algn="ctr"/>
            <a:endParaRPr kumimoji="1" lang="ja-JP" altLang="en-US" dirty="0"/>
          </a:p>
        </p:txBody>
      </p:sp>
      <p:sp>
        <p:nvSpPr>
          <p:cNvPr id="5" name="四角形: 角を丸くする 4">
            <a:extLst>
              <a:ext uri="{FF2B5EF4-FFF2-40B4-BE49-F238E27FC236}">
                <a16:creationId xmlns:a16="http://schemas.microsoft.com/office/drawing/2014/main" id="{8AAD9EB8-91FB-6ACA-FE19-505A5D7D95FE}"/>
              </a:ext>
            </a:extLst>
          </p:cNvPr>
          <p:cNvSpPr/>
          <p:nvPr/>
        </p:nvSpPr>
        <p:spPr>
          <a:xfrm>
            <a:off x="6055902" y="1073689"/>
            <a:ext cx="4661647" cy="496403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tLang="ja-JP" dirty="0">
              <a:solidFill>
                <a:srgbClr val="2A2A2A"/>
              </a:solidFill>
              <a:latin typeface="Hiragino Kaku Gothic Pro"/>
            </a:endParaRPr>
          </a:p>
          <a:p>
            <a:pPr algn="ctr"/>
            <a:endParaRPr lang="en-US" altLang="ja-JP" sz="2000" dirty="0">
              <a:solidFill>
                <a:srgbClr val="2A2A2A"/>
              </a:solidFill>
              <a:latin typeface="Hiragino Kaku Gothic Pro"/>
            </a:endParaRPr>
          </a:p>
          <a:p>
            <a:r>
              <a:rPr lang="ja-JP" altLang="en-US" sz="2000" dirty="0">
                <a:solidFill>
                  <a:srgbClr val="2A2A2A"/>
                </a:solidFill>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ＢＣＰに基づき、事業所内の役割分担確認や感染症、災害発生時に実践する支援の演習等を定期的（年１回以上</a:t>
            </a:r>
            <a:r>
              <a:rPr lang="en-US" altLang="ja-JP"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１</a:t>
            </a:r>
            <a:r>
              <a:rPr lang="ja-JP" altLang="en-US" sz="2000" dirty="0" smtClean="0">
                <a:latin typeface="BIZ UDPゴシック" panose="020B0400000000000000" pitchFamily="50" charset="-128"/>
                <a:ea typeface="BIZ UDPゴシック" panose="020B0400000000000000" pitchFamily="50" charset="-128"/>
              </a:rPr>
              <a:t>）</a:t>
            </a:r>
            <a:r>
              <a:rPr lang="ja-JP" altLang="en-US" sz="2000" dirty="0">
                <a:latin typeface="BIZ UDPゴシック" panose="020B0400000000000000" pitchFamily="50" charset="-128"/>
                <a:ea typeface="BIZ UDPゴシック" panose="020B0400000000000000" pitchFamily="50" charset="-128"/>
              </a:rPr>
              <a:t>実施すること。</a:t>
            </a:r>
            <a:endParaRPr lang="en-US" altLang="ja-JP" sz="2000" dirty="0">
              <a:latin typeface="BIZ UDPゴシック" panose="020B0400000000000000" pitchFamily="50" charset="-128"/>
              <a:ea typeface="BIZ UDPゴシック" panose="020B0400000000000000" pitchFamily="50" charset="-128"/>
            </a:endParaRPr>
          </a:p>
          <a:p>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・訓練の実施は、机上を含めその実施方法は問わないものの、机上及び実地で実施するものを適切に組み合わせながら実施することが適切。</a:t>
            </a:r>
            <a:endParaRPr lang="en-US" altLang="ja-JP" sz="2000" dirty="0">
              <a:latin typeface="BIZ UDPゴシック" panose="020B0400000000000000" pitchFamily="50" charset="-128"/>
              <a:ea typeface="BIZ UDPゴシック" panose="020B0400000000000000" pitchFamily="50" charset="-128"/>
            </a:endParaRPr>
          </a:p>
          <a:p>
            <a:pPr algn="ctr"/>
            <a:endParaRPr kumimoji="1" lang="en-US" altLang="ja-JP" dirty="0">
              <a:solidFill>
                <a:srgbClr val="2A2A2A"/>
              </a:solidFill>
              <a:latin typeface="BIZ UDPゴシック" panose="020B0400000000000000" pitchFamily="50" charset="-128"/>
              <a:ea typeface="BIZ UDPゴシック" panose="020B0400000000000000" pitchFamily="50" charset="-128"/>
            </a:endParaRPr>
          </a:p>
          <a:p>
            <a:pPr algn="ctr"/>
            <a:endParaRPr kumimoji="1" lang="ja-JP" altLang="en-US" dirty="0"/>
          </a:p>
        </p:txBody>
      </p:sp>
      <p:sp>
        <p:nvSpPr>
          <p:cNvPr id="6" name="楕円 5">
            <a:extLst>
              <a:ext uri="{FF2B5EF4-FFF2-40B4-BE49-F238E27FC236}">
                <a16:creationId xmlns:a16="http://schemas.microsoft.com/office/drawing/2014/main" id="{BB98F846-BCE4-4732-ECC8-4FB367BC3FDA}"/>
              </a:ext>
            </a:extLst>
          </p:cNvPr>
          <p:cNvSpPr/>
          <p:nvPr/>
        </p:nvSpPr>
        <p:spPr>
          <a:xfrm>
            <a:off x="428625" y="997152"/>
            <a:ext cx="1568824" cy="672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BIZ UDPゴシック" panose="020B0400000000000000" pitchFamily="50" charset="-128"/>
                <a:ea typeface="BIZ UDPゴシック" panose="020B0400000000000000" pitchFamily="50" charset="-128"/>
              </a:rPr>
              <a:t>研修</a:t>
            </a:r>
            <a:endParaRPr kumimoji="1" lang="ja-JP" altLang="en-US" sz="2400" b="1" dirty="0">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7BCA8CA2-EF35-66C4-B0FF-261D605F0664}"/>
              </a:ext>
            </a:extLst>
          </p:cNvPr>
          <p:cNvSpPr/>
          <p:nvPr/>
        </p:nvSpPr>
        <p:spPr>
          <a:xfrm>
            <a:off x="5381414" y="997151"/>
            <a:ext cx="3014441" cy="6723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訓練</a:t>
            </a:r>
            <a:endParaRPr kumimoji="1" lang="en-US" altLang="ja-JP" b="1" dirty="0">
              <a:latin typeface="BIZ UDPゴシック" panose="020B0400000000000000" pitchFamily="50" charset="-128"/>
              <a:ea typeface="BIZ UDPゴシック" panose="020B0400000000000000" pitchFamily="50" charset="-128"/>
            </a:endParaRPr>
          </a:p>
          <a:p>
            <a:pPr algn="ctr"/>
            <a:r>
              <a:rPr kumimoji="1" lang="ja-JP" altLang="en-US" b="1" dirty="0">
                <a:latin typeface="BIZ UDPゴシック" panose="020B0400000000000000" pitchFamily="50" charset="-128"/>
                <a:ea typeface="BIZ UDPゴシック" panose="020B0400000000000000" pitchFamily="50" charset="-128"/>
              </a:rPr>
              <a:t>（シミュレーション）</a:t>
            </a:r>
          </a:p>
        </p:txBody>
      </p:sp>
      <p:sp>
        <p:nvSpPr>
          <p:cNvPr id="9" name="テキスト ボックス 8">
            <a:extLst>
              <a:ext uri="{FF2B5EF4-FFF2-40B4-BE49-F238E27FC236}">
                <a16:creationId xmlns:a16="http://schemas.microsoft.com/office/drawing/2014/main" id="{66B8507F-B956-E800-C0BF-0ECB5BBF1494}"/>
              </a:ext>
            </a:extLst>
          </p:cNvPr>
          <p:cNvSpPr txBox="1"/>
          <p:nvPr/>
        </p:nvSpPr>
        <p:spPr>
          <a:xfrm>
            <a:off x="3629892" y="6165305"/>
            <a:ext cx="7743782" cy="615553"/>
          </a:xfrm>
          <a:prstGeom prst="rect">
            <a:avLst/>
          </a:prstGeom>
          <a:noFill/>
        </p:spPr>
        <p:txBody>
          <a:bodyPr wrap="square" rtlCol="0">
            <a:spAutoFit/>
          </a:bodyPr>
          <a:lstStyle/>
          <a:p>
            <a:r>
              <a:rPr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１　施設系サービス（特定、ＧＨ、特養、老健、医療院、療養型）は年２回</a:t>
            </a:r>
            <a:r>
              <a:rPr lang="ja-JP" altLang="en-US" sz="1600" dirty="0" smtClean="0">
                <a:latin typeface="BIZ UDPゴシック" panose="020B0400000000000000" pitchFamily="50" charset="-128"/>
                <a:ea typeface="BIZ UDPゴシック" panose="020B0400000000000000" pitchFamily="50" charset="-128"/>
              </a:rPr>
              <a:t>以上実施必須</a:t>
            </a:r>
            <a:endParaRPr lang="en-US" altLang="ja-JP" sz="1600" dirty="0">
              <a:latin typeface="BIZ UDPゴシック" panose="020B0400000000000000" pitchFamily="50" charset="-128"/>
              <a:ea typeface="BIZ UDPゴシック" panose="020B0400000000000000" pitchFamily="50" charset="-128"/>
            </a:endParaRPr>
          </a:p>
          <a:p>
            <a:endParaRPr kumimoji="1" lang="ja-JP" altLang="en-US" dirty="0"/>
          </a:p>
        </p:txBody>
      </p:sp>
      <p:pic>
        <p:nvPicPr>
          <p:cNvPr id="2050" name="Picture 2" descr="勉強会のイラスト（スーツ・いろいろな人種） | かわいいフリー ...">
            <a:extLst>
              <a:ext uri="{FF2B5EF4-FFF2-40B4-BE49-F238E27FC236}">
                <a16:creationId xmlns:a16="http://schemas.microsoft.com/office/drawing/2014/main" id="{861F04BD-5C20-209C-B1E2-C8D1D2F04C1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41542" y="4747636"/>
            <a:ext cx="2714360" cy="15049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防災無料イラスト on Twitter: &quot;BCP（事業継続計画）を話し合う ...">
            <a:extLst>
              <a:ext uri="{FF2B5EF4-FFF2-40B4-BE49-F238E27FC236}">
                <a16:creationId xmlns:a16="http://schemas.microsoft.com/office/drawing/2014/main" id="{C67D078B-C7F7-21DA-F9CE-A16F3358A6D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6165" y="4310145"/>
            <a:ext cx="2035835" cy="2037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3045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48265"/>
            <a:ext cx="10972800" cy="1143000"/>
          </a:xfrm>
        </p:spPr>
        <p:txBody>
          <a:bodyPr/>
          <a:lstStyle/>
          <a:p>
            <a:r>
              <a:rPr lang="ja-JP" altLang="en-US" sz="4000" dirty="0">
                <a:latin typeface="BIZ UDPゴシック" panose="020B0400000000000000" pitchFamily="50" charset="-128"/>
                <a:ea typeface="BIZ UDPゴシック" panose="020B0400000000000000" pitchFamily="50" charset="-128"/>
              </a:rPr>
              <a:t>義務化されます！</a:t>
            </a:r>
            <a:r>
              <a:rPr lang="en-US" altLang="ja-JP" sz="5400" dirty="0">
                <a:latin typeface="BIZ UDPゴシック" panose="020B0400000000000000" pitchFamily="50" charset="-128"/>
                <a:ea typeface="BIZ UDPゴシック" panose="020B0400000000000000" pitchFamily="50" charset="-128"/>
              </a:rPr>
              <a:t/>
            </a:r>
            <a:br>
              <a:rPr lang="en-US" altLang="ja-JP" sz="54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（現在経過措置期間・令和６年４月１日から義務化）</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11</a:t>
            </a:fld>
            <a:endParaRPr lang="ja-JP" altLang="en-US"/>
          </a:p>
        </p:txBody>
      </p:sp>
      <p:sp>
        <p:nvSpPr>
          <p:cNvPr id="4" name="正方形/長方形 3"/>
          <p:cNvSpPr/>
          <p:nvPr/>
        </p:nvSpPr>
        <p:spPr>
          <a:xfrm>
            <a:off x="2442110" y="2343880"/>
            <a:ext cx="7800109" cy="1754326"/>
          </a:xfrm>
          <a:prstGeom prst="rect">
            <a:avLst/>
          </a:prstGeom>
        </p:spPr>
        <p:txBody>
          <a:bodyPr wrap="square">
            <a:spAutoFit/>
          </a:bodyPr>
          <a:lstStyle/>
          <a:p>
            <a:r>
              <a:rPr lang="ja-JP" altLang="en-US" sz="3600" dirty="0">
                <a:solidFill>
                  <a:schemeClr val="bg1">
                    <a:lumMod val="85000"/>
                  </a:schemeClr>
                </a:solidFill>
                <a:latin typeface="BIZ UDPゴシック" panose="020B0400000000000000" pitchFamily="50" charset="-128"/>
                <a:ea typeface="BIZ UDPゴシック" panose="020B0400000000000000" pitchFamily="50" charset="-128"/>
              </a:rPr>
              <a:t>①業務継続計画（ＢＣＰ）の策定</a:t>
            </a:r>
            <a:endParaRPr lang="en-US" altLang="ja-JP" sz="3600" dirty="0">
              <a:solidFill>
                <a:schemeClr val="bg1">
                  <a:lumMod val="85000"/>
                </a:schemeClr>
              </a:solidFill>
              <a:latin typeface="BIZ UDPゴシック" panose="020B0400000000000000" pitchFamily="50" charset="-128"/>
              <a:ea typeface="BIZ UDPゴシック" panose="020B0400000000000000" pitchFamily="50" charset="-128"/>
            </a:endParaRPr>
          </a:p>
          <a:p>
            <a:r>
              <a:rPr lang="ja-JP" altLang="en-US" sz="3600" dirty="0">
                <a:solidFill>
                  <a:schemeClr val="bg1">
                    <a:lumMod val="85000"/>
                  </a:schemeClr>
                </a:solidFill>
                <a:latin typeface="BIZ UDPゴシック" panose="020B0400000000000000" pitchFamily="50" charset="-128"/>
                <a:ea typeface="BIZ UDPゴシック" panose="020B0400000000000000" pitchFamily="50" charset="-128"/>
              </a:rPr>
              <a:t>②定期的な研修及び訓練の実施</a:t>
            </a:r>
            <a:endParaRPr lang="en-US" altLang="ja-JP" sz="3600" dirty="0">
              <a:solidFill>
                <a:schemeClr val="bg1">
                  <a:lumMod val="85000"/>
                </a:schemeClr>
              </a:solidFill>
              <a:latin typeface="BIZ UDPゴシック" panose="020B0400000000000000" pitchFamily="50" charset="-128"/>
              <a:ea typeface="BIZ UDPゴシック" panose="020B0400000000000000" pitchFamily="50" charset="-128"/>
            </a:endParaRPr>
          </a:p>
          <a:p>
            <a:r>
              <a:rPr lang="ja-JP" altLang="en-US" sz="3600" b="1" dirty="0">
                <a:latin typeface="BIZ UDPゴシック" panose="020B0400000000000000" pitchFamily="50" charset="-128"/>
                <a:ea typeface="BIZ UDPゴシック" panose="020B0400000000000000" pitchFamily="50" charset="-128"/>
              </a:rPr>
              <a:t>③定期的な業務継続計画の見直し</a:t>
            </a:r>
            <a:endParaRPr lang="en-US" altLang="ja-JP" sz="3600" b="1" dirty="0">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2"/>
          <a:stretch>
            <a:fillRect/>
          </a:stretch>
        </p:blipFill>
        <p:spPr>
          <a:xfrm>
            <a:off x="7054002" y="4171406"/>
            <a:ext cx="4096867" cy="2176461"/>
          </a:xfrm>
          <a:prstGeom prst="rect">
            <a:avLst/>
          </a:prstGeom>
        </p:spPr>
      </p:pic>
    </p:spTree>
    <p:extLst>
      <p:ext uri="{BB962C8B-B14F-4D97-AF65-F5344CB8AC3E}">
        <p14:creationId xmlns:p14="http://schemas.microsoft.com/office/powerpoint/2010/main" val="439380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415" y="396938"/>
            <a:ext cx="10972800" cy="778307"/>
          </a:xfrm>
        </p:spPr>
        <p:txBody>
          <a:bodyPr/>
          <a:lstStyle/>
          <a:p>
            <a:r>
              <a:rPr lang="ja-JP" altLang="en-US" sz="3600" b="1" dirty="0">
                <a:latin typeface="BIZ UDPゴシック" panose="020B0400000000000000" pitchFamily="50" charset="-128"/>
                <a:ea typeface="BIZ UDPゴシック" panose="020B0400000000000000" pitchFamily="50" charset="-128"/>
              </a:rPr>
              <a:t>③定期的な業務継続計画</a:t>
            </a:r>
            <a:r>
              <a:rPr lang="ja-JP" altLang="en-US" sz="3600" b="1" dirty="0" smtClean="0">
                <a:latin typeface="BIZ UDPゴシック" panose="020B0400000000000000" pitchFamily="50" charset="-128"/>
                <a:ea typeface="BIZ UDPゴシック" panose="020B0400000000000000" pitchFamily="50" charset="-128"/>
              </a:rPr>
              <a:t>の見直し</a:t>
            </a:r>
            <a:r>
              <a:rPr lang="ja-JP" altLang="en-US" sz="3600" b="1" dirty="0">
                <a:latin typeface="BIZ UDPゴシック" panose="020B0400000000000000" pitchFamily="50" charset="-128"/>
                <a:ea typeface="BIZ UDPゴシック" panose="020B0400000000000000" pitchFamily="50" charset="-128"/>
              </a:rPr>
              <a:t/>
            </a:r>
            <a:br>
              <a:rPr lang="ja-JP" altLang="en-US" sz="3600" b="1" dirty="0">
                <a:latin typeface="BIZ UDPゴシック" panose="020B0400000000000000" pitchFamily="50" charset="-128"/>
                <a:ea typeface="BIZ UDPゴシック" panose="020B0400000000000000" pitchFamily="50" charset="-128"/>
              </a:rPr>
            </a:br>
            <a:endParaRPr kumimoji="1" lang="ja-JP" altLang="en-US" sz="3600" dirty="0"/>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12</a:t>
            </a:fld>
            <a:endParaRPr lang="ja-JP" altLang="en-US"/>
          </a:p>
        </p:txBody>
      </p:sp>
      <p:sp>
        <p:nvSpPr>
          <p:cNvPr id="4" name="正方形/長方形 3"/>
          <p:cNvSpPr/>
          <p:nvPr/>
        </p:nvSpPr>
        <p:spPr>
          <a:xfrm>
            <a:off x="453943" y="1440127"/>
            <a:ext cx="3986003" cy="92333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ja-JP" altLang="en-US" dirty="0">
                <a:latin typeface="BIZ UDPゴシック" panose="020B0400000000000000" pitchFamily="50" charset="-128"/>
                <a:ea typeface="BIZ UDPゴシック" panose="020B0400000000000000" pitchFamily="50" charset="-128"/>
              </a:rPr>
              <a:t>研修や訓練での課題等も踏まえて、定期的に計画の見直しを行い必要に応じて変更を行うこと。</a:t>
            </a:r>
            <a:endParaRPr lang="en-US" altLang="ja-JP" dirty="0">
              <a:latin typeface="BIZ UDPゴシック" panose="020B0400000000000000" pitchFamily="50" charset="-128"/>
              <a:ea typeface="BIZ UDPゴシック" panose="020B0400000000000000" pitchFamily="50" charset="-128"/>
            </a:endParaRPr>
          </a:p>
        </p:txBody>
      </p:sp>
      <p:sp>
        <p:nvSpPr>
          <p:cNvPr id="6" name="楕円 5"/>
          <p:cNvSpPr/>
          <p:nvPr/>
        </p:nvSpPr>
        <p:spPr>
          <a:xfrm>
            <a:off x="4810348" y="4738254"/>
            <a:ext cx="1496853" cy="9698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b="1" dirty="0"/>
              <a:t>C</a:t>
            </a:r>
            <a:r>
              <a:rPr kumimoji="1" lang="en-US" altLang="ja-JP" sz="2400" dirty="0"/>
              <a:t>heck</a:t>
            </a:r>
            <a:endParaRPr kumimoji="1" lang="ja-JP" altLang="en-US" sz="2400" dirty="0"/>
          </a:p>
        </p:txBody>
      </p:sp>
      <p:sp>
        <p:nvSpPr>
          <p:cNvPr id="7" name="楕円 6"/>
          <p:cNvSpPr/>
          <p:nvPr/>
        </p:nvSpPr>
        <p:spPr>
          <a:xfrm>
            <a:off x="4778441" y="1823989"/>
            <a:ext cx="1496853" cy="9698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4000" b="1" dirty="0"/>
              <a:t>P</a:t>
            </a:r>
            <a:r>
              <a:rPr kumimoji="1" lang="en-US" altLang="ja-JP" sz="2400" dirty="0"/>
              <a:t>lan</a:t>
            </a:r>
            <a:endParaRPr kumimoji="1" lang="ja-JP" altLang="en-US" dirty="0"/>
          </a:p>
        </p:txBody>
      </p:sp>
      <p:sp>
        <p:nvSpPr>
          <p:cNvPr id="8" name="楕円 7"/>
          <p:cNvSpPr/>
          <p:nvPr/>
        </p:nvSpPr>
        <p:spPr>
          <a:xfrm>
            <a:off x="6956181" y="3453808"/>
            <a:ext cx="1343891" cy="9698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b="1" dirty="0"/>
              <a:t>D</a:t>
            </a:r>
            <a:r>
              <a:rPr kumimoji="1" lang="en-US" altLang="ja-JP" sz="2400" dirty="0"/>
              <a:t>o</a:t>
            </a:r>
            <a:endParaRPr kumimoji="1" lang="ja-JP" altLang="en-US" dirty="0"/>
          </a:p>
        </p:txBody>
      </p:sp>
      <p:sp>
        <p:nvSpPr>
          <p:cNvPr id="9" name="楕円 8"/>
          <p:cNvSpPr/>
          <p:nvPr/>
        </p:nvSpPr>
        <p:spPr>
          <a:xfrm>
            <a:off x="2784764" y="3560618"/>
            <a:ext cx="1577686" cy="969818"/>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altLang="ja-JP" sz="4000" b="1" dirty="0"/>
              <a:t>A</a:t>
            </a:r>
            <a:r>
              <a:rPr lang="en-US" altLang="ja-JP" sz="2400" dirty="0"/>
              <a:t>ction</a:t>
            </a:r>
            <a:endParaRPr kumimoji="1" lang="ja-JP" altLang="en-US" sz="1100" dirty="0"/>
          </a:p>
        </p:txBody>
      </p:sp>
      <p:sp>
        <p:nvSpPr>
          <p:cNvPr id="10" name="テキスト ボックス 9"/>
          <p:cNvSpPr txBox="1"/>
          <p:nvPr/>
        </p:nvSpPr>
        <p:spPr>
          <a:xfrm>
            <a:off x="6590600" y="1635182"/>
            <a:ext cx="3444256" cy="1200329"/>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&lt;</a:t>
            </a:r>
            <a:r>
              <a:rPr lang="ja-JP" altLang="en-US" dirty="0">
                <a:latin typeface="BIZ UDPゴシック" panose="020B0400000000000000" pitchFamily="50" charset="-128"/>
                <a:ea typeface="BIZ UDPゴシック" panose="020B0400000000000000" pitchFamily="50" charset="-128"/>
              </a:rPr>
              <a:t>計画</a:t>
            </a:r>
            <a:r>
              <a:rPr lang="en-US" altLang="ja-JP" dirty="0">
                <a:latin typeface="BIZ UDPゴシック" panose="020B0400000000000000" pitchFamily="50" charset="-128"/>
                <a:ea typeface="BIZ UDPゴシック" panose="020B0400000000000000" pitchFamily="50" charset="-128"/>
              </a:rPr>
              <a:t>&gt;</a:t>
            </a:r>
          </a:p>
          <a:p>
            <a:r>
              <a:rPr lang="ja-JP" altLang="en-US" dirty="0">
                <a:latin typeface="BIZ UDPゴシック" panose="020B0400000000000000" pitchFamily="50" charset="-128"/>
                <a:ea typeface="BIZ UDPゴシック" panose="020B0400000000000000" pitchFamily="50" charset="-128"/>
              </a:rPr>
              <a:t>ＢＣＰ策定。目指す姿とそれを実現するための目標、必要な</a:t>
            </a:r>
            <a:r>
              <a:rPr lang="ja-JP" altLang="en-US" dirty="0" smtClean="0">
                <a:latin typeface="BIZ UDPゴシック" panose="020B0400000000000000" pitchFamily="50" charset="-128"/>
                <a:ea typeface="BIZ UDPゴシック" panose="020B0400000000000000" pitchFamily="50" charset="-128"/>
              </a:rPr>
              <a:t>取組を明確化</a:t>
            </a:r>
            <a:r>
              <a:rPr lang="ja-JP" altLang="en-US" dirty="0">
                <a:latin typeface="BIZ UDPゴシック" panose="020B0400000000000000" pitchFamily="50" charset="-128"/>
                <a:ea typeface="BIZ UDPゴシック" panose="020B0400000000000000" pitchFamily="50" charset="-128"/>
              </a:rPr>
              <a:t>し共有する。</a:t>
            </a:r>
            <a:endParaRPr lang="en-US" altLang="ja-JP" dirty="0">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3047999" y="5509298"/>
            <a:ext cx="5467299" cy="923330"/>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&lt;</a:t>
            </a:r>
            <a:r>
              <a:rPr lang="ja-JP" altLang="en-US" dirty="0">
                <a:latin typeface="BIZ UDPゴシック" panose="020B0400000000000000" pitchFamily="50" charset="-128"/>
                <a:ea typeface="BIZ UDPゴシック" panose="020B0400000000000000" pitchFamily="50" charset="-128"/>
              </a:rPr>
              <a:t>評価</a:t>
            </a:r>
            <a:r>
              <a:rPr lang="en-US" altLang="ja-JP" dirty="0">
                <a:latin typeface="BIZ UDPゴシック" panose="020B0400000000000000" pitchFamily="50" charset="-128"/>
                <a:ea typeface="BIZ UDPゴシック" panose="020B0400000000000000" pitchFamily="50" charset="-128"/>
              </a:rPr>
              <a:t>&gt;</a:t>
            </a:r>
          </a:p>
          <a:p>
            <a:r>
              <a:rPr lang="ja-JP" altLang="en-US" dirty="0">
                <a:latin typeface="BIZ UDPゴシック" panose="020B0400000000000000" pitchFamily="50" charset="-128"/>
                <a:ea typeface="BIZ UDPゴシック" panose="020B0400000000000000" pitchFamily="50" charset="-128"/>
              </a:rPr>
              <a:t>研修や訓練等の取組によって目指す姿や目標が達成されたか、取組の価値を判断し、課題の抽出を行う。</a:t>
            </a:r>
            <a:endParaRPr lang="en-US" altLang="ja-JP" dirty="0">
              <a:latin typeface="BIZ UDPゴシック" panose="020B0400000000000000" pitchFamily="50" charset="-128"/>
              <a:ea typeface="BIZ UDPゴシック" panose="020B0400000000000000" pitchFamily="50" charset="-128"/>
            </a:endParaRPr>
          </a:p>
        </p:txBody>
      </p:sp>
      <p:sp>
        <p:nvSpPr>
          <p:cNvPr id="12" name="テキスト ボックス 11"/>
          <p:cNvSpPr txBox="1"/>
          <p:nvPr/>
        </p:nvSpPr>
        <p:spPr>
          <a:xfrm>
            <a:off x="8515299" y="3814924"/>
            <a:ext cx="1972620" cy="923330"/>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&lt;</a:t>
            </a:r>
            <a:r>
              <a:rPr lang="ja-JP" altLang="en-US" dirty="0">
                <a:latin typeface="BIZ UDPゴシック" panose="020B0400000000000000" pitchFamily="50" charset="-128"/>
                <a:ea typeface="BIZ UDPゴシック" panose="020B0400000000000000" pitchFamily="50" charset="-128"/>
              </a:rPr>
              <a:t>実行</a:t>
            </a:r>
            <a:r>
              <a:rPr lang="en-US" altLang="ja-JP" dirty="0">
                <a:latin typeface="BIZ UDPゴシック" panose="020B0400000000000000" pitchFamily="50" charset="-128"/>
                <a:ea typeface="BIZ UDPゴシック" panose="020B0400000000000000" pitchFamily="50" charset="-128"/>
              </a:rPr>
              <a:t>&gt;</a:t>
            </a:r>
          </a:p>
          <a:p>
            <a:r>
              <a:rPr lang="ja-JP" altLang="en-US" dirty="0">
                <a:latin typeface="BIZ UDPゴシック" panose="020B0400000000000000" pitchFamily="50" charset="-128"/>
                <a:ea typeface="BIZ UDPゴシック" panose="020B0400000000000000" pitchFamily="50" charset="-128"/>
              </a:rPr>
              <a:t>研修・訓練等</a:t>
            </a:r>
            <a:endParaRPr lang="en-US" altLang="ja-JP" dirty="0">
              <a:latin typeface="BIZ UDPゴシック" panose="020B0400000000000000" pitchFamily="50" charset="-128"/>
              <a:ea typeface="BIZ UDPゴシック" panose="020B0400000000000000" pitchFamily="50" charset="-128"/>
            </a:endParaRPr>
          </a:p>
          <a:p>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記録をすること。</a:t>
            </a:r>
            <a:endParaRPr lang="en-US" altLang="ja-JP" dirty="0">
              <a:latin typeface="BIZ UDPゴシック" panose="020B0400000000000000" pitchFamily="50" charset="-128"/>
              <a:ea typeface="BIZ UDPゴシック" panose="020B0400000000000000" pitchFamily="50" charset="-128"/>
            </a:endParaRPr>
          </a:p>
        </p:txBody>
      </p:sp>
      <p:sp>
        <p:nvSpPr>
          <p:cNvPr id="13" name="テキスト ボックス 12"/>
          <p:cNvSpPr txBox="1"/>
          <p:nvPr/>
        </p:nvSpPr>
        <p:spPr>
          <a:xfrm>
            <a:off x="1274901" y="3766631"/>
            <a:ext cx="1440873" cy="1754326"/>
          </a:xfrm>
          <a:prstGeom prst="rect">
            <a:avLst/>
          </a:prstGeom>
          <a:noFill/>
        </p:spPr>
        <p:txBody>
          <a:bodyPr wrap="square" rtlCol="0">
            <a:spAutoFit/>
          </a:bodyPr>
          <a:lstStyle/>
          <a:p>
            <a:r>
              <a:rPr lang="en-US" altLang="ja-JP" dirty="0">
                <a:latin typeface="BIZ UDPゴシック" panose="020B0400000000000000" pitchFamily="50" charset="-128"/>
                <a:ea typeface="BIZ UDPゴシック" panose="020B0400000000000000" pitchFamily="50" charset="-128"/>
              </a:rPr>
              <a:t>&lt;</a:t>
            </a:r>
            <a:r>
              <a:rPr lang="ja-JP" altLang="en-US" dirty="0">
                <a:latin typeface="BIZ UDPゴシック" panose="020B0400000000000000" pitchFamily="50" charset="-128"/>
                <a:ea typeface="BIZ UDPゴシック" panose="020B0400000000000000" pitchFamily="50" charset="-128"/>
              </a:rPr>
              <a:t>改善</a:t>
            </a:r>
            <a:r>
              <a:rPr lang="en-US" altLang="ja-JP" dirty="0">
                <a:latin typeface="BIZ UDPゴシック" panose="020B0400000000000000" pitchFamily="50" charset="-128"/>
                <a:ea typeface="BIZ UDPゴシック" panose="020B0400000000000000" pitchFamily="50" charset="-128"/>
              </a:rPr>
              <a:t>&gt;</a:t>
            </a:r>
          </a:p>
          <a:p>
            <a:r>
              <a:rPr lang="ja-JP" altLang="en-US" dirty="0">
                <a:latin typeface="BIZ UDPゴシック" panose="020B0400000000000000" pitchFamily="50" charset="-128"/>
                <a:ea typeface="BIZ UDPゴシック" panose="020B0400000000000000" pitchFamily="50" charset="-128"/>
              </a:rPr>
              <a:t>評価の結果に基づき、計画の見直し・改善を行う。</a:t>
            </a:r>
            <a:endParaRPr lang="en-US" altLang="ja-JP" dirty="0">
              <a:latin typeface="BIZ UDPゴシック" panose="020B0400000000000000" pitchFamily="50" charset="-128"/>
              <a:ea typeface="BIZ UDPゴシック" panose="020B0400000000000000" pitchFamily="50" charset="-128"/>
            </a:endParaRPr>
          </a:p>
        </p:txBody>
      </p:sp>
      <p:sp>
        <p:nvSpPr>
          <p:cNvPr id="15" name="下矢印 14"/>
          <p:cNvSpPr/>
          <p:nvPr/>
        </p:nvSpPr>
        <p:spPr>
          <a:xfrm rot="-2640000">
            <a:off x="6284004" y="3028493"/>
            <a:ext cx="720436" cy="422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rot="7860000">
            <a:off x="4012335" y="4494752"/>
            <a:ext cx="720436" cy="422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下矢印 17"/>
          <p:cNvSpPr/>
          <p:nvPr/>
        </p:nvSpPr>
        <p:spPr>
          <a:xfrm rot="23820000">
            <a:off x="6230382" y="4626014"/>
            <a:ext cx="720436" cy="422564"/>
          </a:xfrm>
          <a:prstGeom prst="downArrow">
            <a:avLst>
              <a:gd name="adj1" fmla="val 50000"/>
              <a:gd name="adj2" fmla="val 426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下矢印 18"/>
          <p:cNvSpPr/>
          <p:nvPr/>
        </p:nvSpPr>
        <p:spPr>
          <a:xfrm rot="13740000">
            <a:off x="3977531" y="2987369"/>
            <a:ext cx="720436" cy="4225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52977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kumimoji="1" lang="ja-JP" altLang="en-US" dirty="0">
                <a:latin typeface="BIZ UDPゴシック" panose="020B0400000000000000" pitchFamily="50" charset="-128"/>
                <a:ea typeface="BIZ UDPゴシック" panose="020B0400000000000000" pitchFamily="50" charset="-128"/>
              </a:rPr>
              <a:t>まとめ</a:t>
            </a:r>
          </a:p>
        </p:txBody>
      </p:sp>
      <p:sp>
        <p:nvSpPr>
          <p:cNvPr id="4" name="スライド番号プレースホルダー 3"/>
          <p:cNvSpPr>
            <a:spLocks noGrp="1"/>
          </p:cNvSpPr>
          <p:nvPr>
            <p:ph type="sldNum" sz="quarter" idx="12"/>
          </p:nvPr>
        </p:nvSpPr>
        <p:spPr/>
        <p:txBody>
          <a:bodyPr/>
          <a:lstStyle/>
          <a:p>
            <a:fld id="{264A0965-6B44-47F5-AA00-73E6DDC2B7EB}" type="slidenum">
              <a:rPr kumimoji="1" lang="ja-JP" altLang="en-US" smtClean="0"/>
              <a:t>13</a:t>
            </a:fld>
            <a:endParaRPr kumimoji="1" lang="ja-JP" altLang="en-US"/>
          </a:p>
        </p:txBody>
      </p:sp>
      <p:sp>
        <p:nvSpPr>
          <p:cNvPr id="6" name="角丸四角形 5"/>
          <p:cNvSpPr/>
          <p:nvPr/>
        </p:nvSpPr>
        <p:spPr>
          <a:xfrm>
            <a:off x="471055" y="1417638"/>
            <a:ext cx="5486400" cy="236465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b="1" dirty="0">
                <a:solidFill>
                  <a:schemeClr val="tx1"/>
                </a:solidFill>
                <a:latin typeface="BIZ UDPゴシック" panose="020B0400000000000000" pitchFamily="50" charset="-128"/>
                <a:ea typeface="BIZ UDPゴシック" panose="020B0400000000000000" pitchFamily="50" charset="-128"/>
              </a:rPr>
              <a:t>BCP</a:t>
            </a:r>
            <a:r>
              <a:rPr lang="ja-JP" altLang="en-US" sz="2800" b="1" dirty="0">
                <a:solidFill>
                  <a:schemeClr val="tx1"/>
                </a:solidFill>
                <a:latin typeface="BIZ UDPゴシック" panose="020B0400000000000000" pitchFamily="50" charset="-128"/>
                <a:ea typeface="BIZ UDPゴシック" panose="020B0400000000000000" pitchFamily="50" charset="-128"/>
              </a:rPr>
              <a:t>とは</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災害・感染症等の不測の事態が発生しても、身体、生命の安全確保に加え、重要な事業を中断</a:t>
            </a:r>
            <a:r>
              <a:rPr lang="ja-JP" altLang="en-US" dirty="0" smtClean="0">
                <a:solidFill>
                  <a:schemeClr val="tx1"/>
                </a:solidFill>
                <a:latin typeface="BIZ UDPゴシック" panose="020B0400000000000000" pitchFamily="50" charset="-128"/>
                <a:ea typeface="BIZ UDPゴシック" panose="020B0400000000000000" pitchFamily="50" charset="-128"/>
              </a:rPr>
              <a:t>させない、また</a:t>
            </a:r>
            <a:r>
              <a:rPr lang="ja-JP" altLang="en-US" dirty="0">
                <a:solidFill>
                  <a:schemeClr val="tx1"/>
                </a:solidFill>
                <a:latin typeface="BIZ UDPゴシック" panose="020B0400000000000000" pitchFamily="50" charset="-128"/>
                <a:ea typeface="BIZ UDPゴシック" panose="020B0400000000000000" pitchFamily="50" charset="-128"/>
              </a:rPr>
              <a:t>中断しても可能な限り短い期間で復旧させるための方針・体制・手順を示した計画。</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b="1" u="sng" dirty="0">
                <a:solidFill>
                  <a:schemeClr val="tx1"/>
                </a:solidFill>
                <a:latin typeface="BIZ UDPゴシック" panose="020B0400000000000000" pitchFamily="50" charset="-128"/>
                <a:ea typeface="BIZ UDPゴシック" panose="020B0400000000000000" pitchFamily="50" charset="-128"/>
              </a:rPr>
              <a:t>安全確保</a:t>
            </a:r>
            <a:r>
              <a:rPr lang="ja-JP" altLang="en-US" u="sng" dirty="0">
                <a:solidFill>
                  <a:schemeClr val="tx1"/>
                </a:solidFill>
                <a:latin typeface="BIZ UDPゴシック" panose="020B0400000000000000" pitchFamily="50" charset="-128"/>
                <a:ea typeface="BIZ UDPゴシック" panose="020B0400000000000000" pitchFamily="50" charset="-128"/>
              </a:rPr>
              <a:t>＋</a:t>
            </a:r>
            <a:r>
              <a:rPr lang="ja-JP" altLang="en-US" b="1" u="sng" dirty="0">
                <a:solidFill>
                  <a:schemeClr val="tx1"/>
                </a:solidFill>
                <a:latin typeface="BIZ UDPゴシック" panose="020B0400000000000000" pitchFamily="50" charset="-128"/>
                <a:ea typeface="BIZ UDPゴシック" panose="020B0400000000000000" pitchFamily="50" charset="-128"/>
              </a:rPr>
              <a:t>重要サービス継続・早期復旧</a:t>
            </a:r>
          </a:p>
        </p:txBody>
      </p:sp>
      <p:sp>
        <p:nvSpPr>
          <p:cNvPr id="8" name="角丸四角形 7"/>
          <p:cNvSpPr/>
          <p:nvPr/>
        </p:nvSpPr>
        <p:spPr>
          <a:xfrm>
            <a:off x="6248400" y="1417637"/>
            <a:ext cx="5223164" cy="2364654"/>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BIZ UDPゴシック" panose="020B0400000000000000" pitchFamily="50" charset="-128"/>
                <a:ea typeface="BIZ UDPゴシック" panose="020B0400000000000000" pitchFamily="50" charset="-128"/>
              </a:rPr>
              <a:t>義務化</a:t>
            </a:r>
            <a:endParaRPr lang="en-US" altLang="ja-JP" sz="2800" b="1"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dirty="0">
                <a:solidFill>
                  <a:schemeClr val="tx1"/>
                </a:solidFill>
                <a:latin typeface="BIZ UDPゴシック" panose="020B0400000000000000" pitchFamily="50" charset="-128"/>
                <a:ea typeface="BIZ UDPゴシック" panose="020B0400000000000000" pitchFamily="50" charset="-128"/>
              </a:rPr>
              <a:t>①業務継続計画（ＢＣＰ）の策定</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dirty="0">
                <a:solidFill>
                  <a:schemeClr val="tx1"/>
                </a:solidFill>
                <a:latin typeface="BIZ UDPゴシック" panose="020B0400000000000000" pitchFamily="50" charset="-128"/>
                <a:ea typeface="BIZ UDPゴシック" panose="020B0400000000000000" pitchFamily="50" charset="-128"/>
              </a:rPr>
              <a:t>  ②定期的な研修及び訓練の実施</a:t>
            </a:r>
            <a:endParaRPr lang="en-US" altLang="ja-JP" sz="20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2000" dirty="0">
                <a:solidFill>
                  <a:schemeClr val="tx1"/>
                </a:solidFill>
                <a:latin typeface="BIZ UDPゴシック" panose="020B0400000000000000" pitchFamily="50" charset="-128"/>
                <a:ea typeface="BIZ UDPゴシック" panose="020B0400000000000000" pitchFamily="50" charset="-128"/>
              </a:rPr>
              <a:t>     ③定期的な業務継続計画の見直し</a:t>
            </a:r>
            <a:endParaRPr lang="en-US" altLang="ja-JP" sz="2000" dirty="0">
              <a:solidFill>
                <a:schemeClr val="tx1"/>
              </a:solidFill>
              <a:latin typeface="BIZ UDPゴシック" panose="020B0400000000000000" pitchFamily="50" charset="-128"/>
              <a:ea typeface="BIZ UDPゴシック" panose="020B0400000000000000" pitchFamily="50" charset="-128"/>
            </a:endParaRPr>
          </a:p>
        </p:txBody>
      </p:sp>
      <p:sp>
        <p:nvSpPr>
          <p:cNvPr id="11" name="四角形: 角を丸くする 10">
            <a:extLst>
              <a:ext uri="{FF2B5EF4-FFF2-40B4-BE49-F238E27FC236}">
                <a16:creationId xmlns:a16="http://schemas.microsoft.com/office/drawing/2014/main" id="{8ADE6E2C-F77D-55A7-A212-9EA864F9B3D9}"/>
              </a:ext>
            </a:extLst>
          </p:cNvPr>
          <p:cNvSpPr/>
          <p:nvPr/>
        </p:nvSpPr>
        <p:spPr>
          <a:xfrm>
            <a:off x="471055" y="4066886"/>
            <a:ext cx="11000509" cy="2463543"/>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b="1" dirty="0">
              <a:solidFill>
                <a:schemeClr val="tx1"/>
              </a:solidFill>
            </a:endParaRPr>
          </a:p>
          <a:p>
            <a:r>
              <a:rPr kumimoji="1" lang="ja-JP" altLang="en-US" sz="2800" b="1" dirty="0">
                <a:solidFill>
                  <a:schemeClr val="tx1"/>
                </a:solidFill>
                <a:latin typeface="BIZ UDPゴシック" panose="020B0400000000000000" pitchFamily="50" charset="-128"/>
                <a:ea typeface="BIZ UDPゴシック" panose="020B0400000000000000" pitchFamily="50" charset="-128"/>
              </a:rPr>
              <a:t>目的</a:t>
            </a:r>
            <a:endParaRPr kumimoji="1" lang="en-US" altLang="ja-JP" sz="2800" b="1" dirty="0">
              <a:solidFill>
                <a:schemeClr val="tx1"/>
              </a:solidFill>
              <a:latin typeface="BIZ UDPゴシック" panose="020B0400000000000000" pitchFamily="50" charset="-128"/>
              <a:ea typeface="BIZ UDPゴシック" panose="020B0400000000000000" pitchFamily="50" charset="-128"/>
            </a:endParaRPr>
          </a:p>
          <a:p>
            <a:pPr lvl="0"/>
            <a:r>
              <a:rPr lang="ja-JP" altLang="en-US" sz="2800" b="1" dirty="0">
                <a:solidFill>
                  <a:schemeClr val="tx1"/>
                </a:solidFill>
                <a:latin typeface="BIZ UDPゴシック" panose="020B0400000000000000" pitchFamily="50" charset="-128"/>
                <a:ea typeface="BIZ UDPゴシック" panose="020B0400000000000000" pitchFamily="50" charset="-128"/>
              </a:rPr>
              <a:t>１　利用者や職員の安全</a:t>
            </a:r>
            <a:r>
              <a:rPr lang="ja-JP" altLang="en-US" sz="2800" b="1" dirty="0" smtClean="0">
                <a:solidFill>
                  <a:schemeClr val="tx1"/>
                </a:solidFill>
                <a:latin typeface="BIZ UDPゴシック" panose="020B0400000000000000" pitchFamily="50" charset="-128"/>
                <a:ea typeface="BIZ UDPゴシック" panose="020B0400000000000000" pitchFamily="50" charset="-128"/>
              </a:rPr>
              <a:t>確保</a:t>
            </a:r>
            <a:endParaRPr lang="en-US" altLang="ja-JP" sz="2800" b="1" dirty="0" smtClean="0">
              <a:solidFill>
                <a:schemeClr val="tx1"/>
              </a:solidFill>
              <a:latin typeface="BIZ UDPゴシック" panose="020B0400000000000000" pitchFamily="50" charset="-128"/>
              <a:ea typeface="BIZ UDPゴシック" panose="020B0400000000000000" pitchFamily="50" charset="-128"/>
            </a:endParaRPr>
          </a:p>
          <a:p>
            <a:pPr lvl="0"/>
            <a:r>
              <a:rPr lang="ja-JP" altLang="en-US" sz="2800" b="1" dirty="0">
                <a:solidFill>
                  <a:schemeClr val="tx1"/>
                </a:solidFill>
                <a:latin typeface="BIZ UDPゴシック" panose="020B0400000000000000" pitchFamily="50" charset="-128"/>
                <a:ea typeface="BIZ UDPゴシック" panose="020B0400000000000000" pitchFamily="50" charset="-128"/>
              </a:rPr>
              <a:t>　</a:t>
            </a:r>
            <a:r>
              <a:rPr lang="ja-JP" altLang="en-US" sz="2800" b="1" dirty="0" smtClean="0">
                <a:solidFill>
                  <a:schemeClr val="tx1"/>
                </a:solidFill>
                <a:latin typeface="BIZ UDPゴシック" panose="020B0400000000000000" pitchFamily="50" charset="-128"/>
                <a:ea typeface="BIZ UDPゴシック" panose="020B0400000000000000" pitchFamily="50" charset="-128"/>
              </a:rPr>
              <a:t>　　　　</a:t>
            </a:r>
            <a:r>
              <a:rPr lang="ja-JP" altLang="en-US" sz="3600" b="1" dirty="0" smtClean="0">
                <a:solidFill>
                  <a:schemeClr val="tx1"/>
                </a:solidFill>
                <a:latin typeface="BIZ UDPゴシック" panose="020B0400000000000000" pitchFamily="50" charset="-128"/>
                <a:ea typeface="BIZ UDPゴシック" panose="020B0400000000000000" pitchFamily="50" charset="-128"/>
              </a:rPr>
              <a:t>→</a:t>
            </a:r>
            <a:r>
              <a:rPr lang="ja-JP" altLang="en-US" sz="2800" b="1" u="sng" dirty="0" smtClean="0">
                <a:solidFill>
                  <a:schemeClr val="tx1"/>
                </a:solidFill>
                <a:highlight>
                  <a:srgbClr val="FFFF00"/>
                </a:highlight>
                <a:latin typeface="BIZ UDPゴシック" panose="020B0400000000000000" pitchFamily="50" charset="-128"/>
                <a:ea typeface="BIZ UDPゴシック" panose="020B0400000000000000" pitchFamily="50" charset="-128"/>
              </a:rPr>
              <a:t>個別避難計画の作成が利用者の安全確保につながります。</a:t>
            </a:r>
            <a:endParaRPr lang="en-US" altLang="ja-JP" sz="3600" b="1" u="sng" dirty="0">
              <a:solidFill>
                <a:schemeClr val="tx1"/>
              </a:solidFill>
              <a:latin typeface="BIZ UDPゴシック" panose="020B0400000000000000" pitchFamily="50" charset="-128"/>
              <a:ea typeface="BIZ UDPゴシック" panose="020B0400000000000000" pitchFamily="50" charset="-128"/>
            </a:endParaRPr>
          </a:p>
          <a:p>
            <a:r>
              <a:rPr kumimoji="1" lang="ja-JP" altLang="en-US" sz="2800" b="1" dirty="0">
                <a:solidFill>
                  <a:schemeClr val="tx1"/>
                </a:solidFill>
                <a:latin typeface="BIZ UDPゴシック" panose="020B0400000000000000" pitchFamily="50" charset="-128"/>
                <a:ea typeface="BIZ UDPゴシック" panose="020B0400000000000000" pitchFamily="50" charset="-128"/>
              </a:rPr>
              <a:t>２　</a:t>
            </a:r>
            <a:r>
              <a:rPr lang="ja-JP" altLang="en-US" sz="2800" b="1" dirty="0">
                <a:solidFill>
                  <a:schemeClr val="tx1"/>
                </a:solidFill>
                <a:latin typeface="BIZ UDPゴシック" panose="020B0400000000000000" pitchFamily="50" charset="-128"/>
                <a:ea typeface="BIZ UDPゴシック" panose="020B0400000000000000" pitchFamily="50" charset="-128"/>
              </a:rPr>
              <a:t>感染症や自然災害が発生した場合であっても、介護サービス</a:t>
            </a:r>
            <a:r>
              <a:rPr lang="ja-JP" altLang="en-US" sz="2800" b="1" dirty="0" smtClean="0">
                <a:solidFill>
                  <a:schemeClr val="tx1"/>
                </a:solidFill>
                <a:latin typeface="BIZ UDPゴシック" panose="020B0400000000000000" pitchFamily="50" charset="-128"/>
                <a:ea typeface="BIZ UDPゴシック" panose="020B0400000000000000" pitchFamily="50" charset="-128"/>
              </a:rPr>
              <a:t>が</a:t>
            </a:r>
            <a:endParaRPr lang="en-US" altLang="ja-JP" sz="2800" b="1" dirty="0" smtClean="0">
              <a:solidFill>
                <a:schemeClr val="tx1"/>
              </a:solidFill>
              <a:latin typeface="BIZ UDPゴシック" panose="020B0400000000000000" pitchFamily="50" charset="-128"/>
              <a:ea typeface="BIZ UDPゴシック" panose="020B0400000000000000" pitchFamily="50" charset="-128"/>
            </a:endParaRPr>
          </a:p>
          <a:p>
            <a:r>
              <a:rPr lang="ja-JP" altLang="en-US" sz="2800" b="1" dirty="0">
                <a:solidFill>
                  <a:schemeClr val="tx1"/>
                </a:solidFill>
                <a:latin typeface="BIZ UDPゴシック" panose="020B0400000000000000" pitchFamily="50" charset="-128"/>
                <a:ea typeface="BIZ UDPゴシック" panose="020B0400000000000000" pitchFamily="50" charset="-128"/>
              </a:rPr>
              <a:t>　</a:t>
            </a:r>
            <a:r>
              <a:rPr lang="ja-JP" altLang="en-US" sz="2800" b="1" dirty="0" smtClean="0">
                <a:solidFill>
                  <a:schemeClr val="tx1"/>
                </a:solidFill>
                <a:latin typeface="BIZ UDPゴシック" panose="020B0400000000000000" pitchFamily="50" charset="-128"/>
                <a:ea typeface="BIZ UDPゴシック" panose="020B0400000000000000" pitchFamily="50" charset="-128"/>
              </a:rPr>
              <a:t>　安定的</a:t>
            </a:r>
            <a:r>
              <a:rPr lang="ja-JP" altLang="en-US" sz="2800" b="1" dirty="0">
                <a:solidFill>
                  <a:schemeClr val="tx1"/>
                </a:solidFill>
                <a:latin typeface="BIZ UDPゴシック" panose="020B0400000000000000" pitchFamily="50" charset="-128"/>
                <a:ea typeface="BIZ UDPゴシック" panose="020B0400000000000000" pitchFamily="50" charset="-128"/>
              </a:rPr>
              <a:t>・継続的に提供</a:t>
            </a:r>
            <a:r>
              <a:rPr lang="ja-JP" altLang="en-US" sz="2800" b="1" dirty="0" smtClean="0">
                <a:solidFill>
                  <a:schemeClr val="tx1"/>
                </a:solidFill>
                <a:latin typeface="BIZ UDPゴシック" panose="020B0400000000000000" pitchFamily="50" charset="-128"/>
                <a:ea typeface="BIZ UDPゴシック" panose="020B0400000000000000" pitchFamily="50" charset="-128"/>
              </a:rPr>
              <a:t>されること。</a:t>
            </a:r>
            <a:endParaRPr lang="ja-JP" altLang="en-US" sz="2800" b="1" dirty="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sz="2800" b="1" dirty="0">
              <a:solidFill>
                <a:schemeClr val="tx1"/>
              </a:solidFill>
            </a:endParaRPr>
          </a:p>
        </p:txBody>
      </p:sp>
      <p:sp>
        <p:nvSpPr>
          <p:cNvPr id="14" name="楕円 13">
            <a:extLst>
              <a:ext uri="{FF2B5EF4-FFF2-40B4-BE49-F238E27FC236}">
                <a16:creationId xmlns:a16="http://schemas.microsoft.com/office/drawing/2014/main" id="{E252D90F-600A-E327-7D28-807F309D25B4}"/>
              </a:ext>
            </a:extLst>
          </p:cNvPr>
          <p:cNvSpPr/>
          <p:nvPr/>
        </p:nvSpPr>
        <p:spPr>
          <a:xfrm>
            <a:off x="4833934" y="3388975"/>
            <a:ext cx="2524125" cy="99893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0D87E49F-2775-F7E1-7B25-1C157B5A445D}"/>
              </a:ext>
            </a:extLst>
          </p:cNvPr>
          <p:cNvSpPr/>
          <p:nvPr/>
        </p:nvSpPr>
        <p:spPr>
          <a:xfrm>
            <a:off x="5202963" y="3407655"/>
            <a:ext cx="1786066" cy="923330"/>
          </a:xfrm>
          <a:prstGeom prst="rect">
            <a:avLst/>
          </a:prstGeom>
          <a:noFill/>
        </p:spPr>
        <p:txBody>
          <a:bodyPr wrap="none" lIns="91440" tIns="45720" rIns="91440" bIns="45720">
            <a:spAutoFit/>
          </a:bodyPr>
          <a:lstStyle/>
          <a:p>
            <a:pPr algn="ctr"/>
            <a:r>
              <a:rPr lang="en-US" altLang="ja-JP"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IZ UDPゴシック" panose="020B0400000000000000" pitchFamily="50" charset="-128"/>
                <a:ea typeface="BIZ UDPゴシック" panose="020B0400000000000000" pitchFamily="50" charset="-128"/>
              </a:rPr>
              <a:t>BCP</a:t>
            </a:r>
            <a:endParaRPr lang="ja-JP" alt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61790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750598"/>
          </a:xfrm>
        </p:spPr>
        <p:txBody>
          <a:bodyPr/>
          <a:lstStyle/>
          <a:p>
            <a:r>
              <a:rPr kumimoji="1" lang="ja-JP" altLang="en-US" dirty="0"/>
              <a:t>業務継続計画（ＢＣＰ）とは？</a:t>
            </a:r>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2</a:t>
            </a:fld>
            <a:endParaRPr lang="ja-JP" altLang="en-US"/>
          </a:p>
        </p:txBody>
      </p:sp>
      <p:sp>
        <p:nvSpPr>
          <p:cNvPr id="5" name="角丸四角形 4"/>
          <p:cNvSpPr/>
          <p:nvPr/>
        </p:nvSpPr>
        <p:spPr>
          <a:xfrm>
            <a:off x="865909" y="1282753"/>
            <a:ext cx="10460182" cy="1260764"/>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ＢＣＰ（</a:t>
            </a:r>
            <a:r>
              <a:rPr kumimoji="1" lang="en-US" altLang="ja-JP" dirty="0" smtClean="0">
                <a:solidFill>
                  <a:schemeClr val="tx1"/>
                </a:solidFill>
                <a:latin typeface="BIZ UDPゴシック" panose="020B0400000000000000" pitchFamily="50" charset="-128"/>
                <a:ea typeface="BIZ UDPゴシック" panose="020B0400000000000000" pitchFamily="50" charset="-128"/>
              </a:rPr>
              <a:t>Business Continuity Plan)</a:t>
            </a:r>
          </a:p>
          <a:p>
            <a:pPr algn="ctr"/>
            <a:r>
              <a:rPr kumimoji="1" lang="ja-JP" altLang="en-US" dirty="0" smtClean="0">
                <a:solidFill>
                  <a:schemeClr val="tx1"/>
                </a:solidFill>
                <a:latin typeface="BIZ UDPゴシック" panose="020B0400000000000000" pitchFamily="50" charset="-128"/>
                <a:ea typeface="BIZ UDPゴシック" panose="020B0400000000000000" pitchFamily="50" charset="-128"/>
              </a:rPr>
              <a:t>災害</a:t>
            </a:r>
            <a:r>
              <a:rPr kumimoji="1" lang="ja-JP" altLang="en-US" dirty="0">
                <a:solidFill>
                  <a:schemeClr val="tx1"/>
                </a:solidFill>
                <a:latin typeface="BIZ UDPゴシック" panose="020B0400000000000000" pitchFamily="50" charset="-128"/>
                <a:ea typeface="BIZ UDPゴシック" panose="020B0400000000000000" pitchFamily="50" charset="-128"/>
              </a:rPr>
              <a:t>・感染症等の不測の事態が発生しても、身体、生命の安全確保に加え、重要な事業を中断</a:t>
            </a:r>
            <a:r>
              <a:rPr kumimoji="1" lang="ja-JP" altLang="en-US" dirty="0" smtClean="0">
                <a:solidFill>
                  <a:schemeClr val="tx1"/>
                </a:solidFill>
                <a:latin typeface="BIZ UDPゴシック" panose="020B0400000000000000" pitchFamily="50" charset="-128"/>
                <a:ea typeface="BIZ UDPゴシック" panose="020B0400000000000000" pitchFamily="50" charset="-128"/>
              </a:rPr>
              <a:t>させない、また</a:t>
            </a:r>
            <a:r>
              <a:rPr kumimoji="1" lang="ja-JP" altLang="en-US" dirty="0">
                <a:solidFill>
                  <a:schemeClr val="tx1"/>
                </a:solidFill>
                <a:latin typeface="BIZ UDPゴシック" panose="020B0400000000000000" pitchFamily="50" charset="-128"/>
                <a:ea typeface="BIZ UDPゴシック" panose="020B0400000000000000" pitchFamily="50" charset="-128"/>
              </a:rPr>
              <a:t>中断しても可能な限り短い期間で復旧させるための方針・体制・手順を示した計画。</a:t>
            </a:r>
          </a:p>
        </p:txBody>
      </p:sp>
      <p:sp>
        <p:nvSpPr>
          <p:cNvPr id="6" name="楕円 5"/>
          <p:cNvSpPr/>
          <p:nvPr/>
        </p:nvSpPr>
        <p:spPr>
          <a:xfrm>
            <a:off x="1454727" y="2690198"/>
            <a:ext cx="3560618" cy="296487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latin typeface="BIZ UDPゴシック" panose="020B0400000000000000" pitchFamily="50" charset="-128"/>
                <a:ea typeface="BIZ UDPゴシック" panose="020B0400000000000000" pitchFamily="50" charset="-128"/>
              </a:rPr>
              <a:t>身体、生命の安全確保</a:t>
            </a:r>
          </a:p>
        </p:txBody>
      </p:sp>
      <p:sp>
        <p:nvSpPr>
          <p:cNvPr id="7" name="楕円 6"/>
          <p:cNvSpPr/>
          <p:nvPr/>
        </p:nvSpPr>
        <p:spPr>
          <a:xfrm>
            <a:off x="6788727" y="2733847"/>
            <a:ext cx="3560618" cy="2964873"/>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BIZ UDPゴシック" panose="020B0400000000000000" pitchFamily="50" charset="-128"/>
                <a:ea typeface="BIZ UDPゴシック" panose="020B0400000000000000" pitchFamily="50" charset="-128"/>
              </a:rPr>
              <a:t>重要なサービスの継続または早期復旧</a:t>
            </a:r>
          </a:p>
        </p:txBody>
      </p:sp>
      <p:sp>
        <p:nvSpPr>
          <p:cNvPr id="8" name="十字形 7"/>
          <p:cNvSpPr/>
          <p:nvPr/>
        </p:nvSpPr>
        <p:spPr>
          <a:xfrm>
            <a:off x="5458690" y="3851555"/>
            <a:ext cx="886691" cy="872836"/>
          </a:xfrm>
          <a:prstGeom prst="plus">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665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56708"/>
            <a:ext cx="10972800" cy="801903"/>
          </a:xfrm>
        </p:spPr>
        <p:txBody>
          <a:bodyPr/>
          <a:lstStyle/>
          <a:p>
            <a:r>
              <a:rPr kumimoji="1" lang="ja-JP" altLang="en-US" sz="4000" dirty="0">
                <a:latin typeface="BIZ UDPゴシック" panose="020B0400000000000000" pitchFamily="50" charset="-128"/>
                <a:ea typeface="BIZ UDPゴシック" panose="020B0400000000000000" pitchFamily="50" charset="-128"/>
              </a:rPr>
              <a:t>なぜ</a:t>
            </a:r>
            <a:r>
              <a:rPr lang="en-US" altLang="ja-JP" sz="4000" dirty="0">
                <a:latin typeface="BIZ UDPゴシック" panose="020B0400000000000000" pitchFamily="50" charset="-128"/>
                <a:ea typeface="BIZ UDPゴシック" panose="020B0400000000000000" pitchFamily="50" charset="-128"/>
              </a:rPr>
              <a:t>BCP</a:t>
            </a:r>
            <a:r>
              <a:rPr lang="ja-JP" altLang="en-US" sz="4000" dirty="0">
                <a:latin typeface="BIZ UDPゴシック" panose="020B0400000000000000" pitchFamily="50" charset="-128"/>
                <a:ea typeface="BIZ UDPゴシック" panose="020B0400000000000000" pitchFamily="50" charset="-128"/>
              </a:rPr>
              <a:t>が求められるのか</a:t>
            </a:r>
            <a:endParaRPr kumimoji="1" lang="ja-JP" altLang="en-US" sz="40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3</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2861254707"/>
              </p:ext>
            </p:extLst>
          </p:nvPr>
        </p:nvGraphicFramePr>
        <p:xfrm>
          <a:off x="304800" y="1538114"/>
          <a:ext cx="5575343" cy="4206240"/>
        </p:xfrm>
        <a:graphic>
          <a:graphicData uri="http://schemas.openxmlformats.org/drawingml/2006/table">
            <a:tbl>
              <a:tblPr firstRow="1" bandRow="1">
                <a:tableStyleId>{21E4AEA4-8DFA-4A89-87EB-49C32662AFE0}</a:tableStyleId>
              </a:tblPr>
              <a:tblGrid>
                <a:gridCol w="833718">
                  <a:extLst>
                    <a:ext uri="{9D8B030D-6E8A-4147-A177-3AD203B41FA5}">
                      <a16:colId xmlns:a16="http://schemas.microsoft.com/office/drawing/2014/main" val="3305542455"/>
                    </a:ext>
                  </a:extLst>
                </a:gridCol>
                <a:gridCol w="4741625">
                  <a:extLst>
                    <a:ext uri="{9D8B030D-6E8A-4147-A177-3AD203B41FA5}">
                      <a16:colId xmlns:a16="http://schemas.microsoft.com/office/drawing/2014/main" val="1541640891"/>
                    </a:ext>
                  </a:extLst>
                </a:gridCol>
              </a:tblGrid>
              <a:tr h="347227">
                <a:tc>
                  <a:txBody>
                    <a:bodyPr/>
                    <a:lstStyle/>
                    <a:p>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過去の災害</a:t>
                      </a:r>
                    </a:p>
                  </a:txBody>
                  <a:tcPr/>
                </a:tc>
                <a:extLst>
                  <a:ext uri="{0D108BD9-81ED-4DB2-BD59-A6C34878D82A}">
                    <a16:rowId xmlns:a16="http://schemas.microsoft.com/office/drawing/2014/main" val="836366088"/>
                  </a:ext>
                </a:extLst>
              </a:tr>
              <a:tr h="607647">
                <a:tc>
                  <a:txBody>
                    <a:bodyPr/>
                    <a:lstStyle/>
                    <a:p>
                      <a:r>
                        <a:rPr kumimoji="1" lang="en-US" altLang="ja-JP" dirty="0"/>
                        <a:t>2011</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東日本大震災、台風</a:t>
                      </a:r>
                      <a:r>
                        <a:rPr kumimoji="1" lang="en-US" altLang="ja-JP" dirty="0">
                          <a:latin typeface="BIZ UDPゴシック" panose="020B0400000000000000" pitchFamily="50" charset="-128"/>
                          <a:ea typeface="BIZ UDPゴシック" panose="020B0400000000000000" pitchFamily="50" charset="-128"/>
                        </a:rPr>
                        <a:t>12</a:t>
                      </a:r>
                      <a:r>
                        <a:rPr kumimoji="1" lang="ja-JP" altLang="en-US" dirty="0">
                          <a:latin typeface="BIZ UDPゴシック" panose="020B0400000000000000" pitchFamily="50" charset="-128"/>
                          <a:ea typeface="BIZ UDPゴシック" panose="020B0400000000000000" pitchFamily="50" charset="-128"/>
                        </a:rPr>
                        <a:t>号、福島県浜通り地震</a:t>
                      </a:r>
                      <a:r>
                        <a:rPr kumimoji="1" lang="ja-JP" altLang="en-US" dirty="0" smtClean="0">
                          <a:latin typeface="BIZ UDPゴシック" panose="020B0400000000000000" pitchFamily="50" charset="-128"/>
                          <a:ea typeface="BIZ UDPゴシック" panose="020B0400000000000000" pitchFamily="50" charset="-128"/>
                        </a:rPr>
                        <a:t>、長野県北部地震</a:t>
                      </a:r>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138907224"/>
                  </a:ext>
                </a:extLst>
              </a:tr>
              <a:tr h="347227">
                <a:tc>
                  <a:txBody>
                    <a:bodyPr/>
                    <a:lstStyle/>
                    <a:p>
                      <a:r>
                        <a:rPr kumimoji="1" lang="en-US" altLang="ja-JP" dirty="0"/>
                        <a:t>2013</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猛暑、台風</a:t>
                      </a:r>
                      <a:r>
                        <a:rPr kumimoji="1" lang="en-US" altLang="ja-JP" dirty="0">
                          <a:latin typeface="BIZ UDPゴシック" panose="020B0400000000000000" pitchFamily="50" charset="-128"/>
                          <a:ea typeface="BIZ UDPゴシック" panose="020B0400000000000000" pitchFamily="50" charset="-128"/>
                        </a:rPr>
                        <a:t>26</a:t>
                      </a:r>
                      <a:r>
                        <a:rPr kumimoji="1" lang="ja-JP" altLang="en-US" dirty="0">
                          <a:latin typeface="BIZ UDPゴシック" panose="020B0400000000000000" pitchFamily="50" charset="-128"/>
                          <a:ea typeface="BIZ UDPゴシック" panose="020B0400000000000000" pitchFamily="50" charset="-128"/>
                        </a:rPr>
                        <a:t>号</a:t>
                      </a:r>
                    </a:p>
                  </a:txBody>
                  <a:tcPr/>
                </a:tc>
                <a:extLst>
                  <a:ext uri="{0D108BD9-81ED-4DB2-BD59-A6C34878D82A}">
                    <a16:rowId xmlns:a16="http://schemas.microsoft.com/office/drawing/2014/main" val="389590601"/>
                  </a:ext>
                </a:extLst>
              </a:tr>
              <a:tr h="347227">
                <a:tc>
                  <a:txBody>
                    <a:bodyPr/>
                    <a:lstStyle/>
                    <a:p>
                      <a:r>
                        <a:rPr kumimoji="1" lang="en-US" altLang="ja-JP" dirty="0"/>
                        <a:t>2014</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豪雪、豪雨による土砂災害、御嶽山噴火</a:t>
                      </a:r>
                    </a:p>
                  </a:txBody>
                  <a:tcPr/>
                </a:tc>
                <a:extLst>
                  <a:ext uri="{0D108BD9-81ED-4DB2-BD59-A6C34878D82A}">
                    <a16:rowId xmlns:a16="http://schemas.microsoft.com/office/drawing/2014/main" val="2572896817"/>
                  </a:ext>
                </a:extLst>
              </a:tr>
              <a:tr h="347227">
                <a:tc>
                  <a:txBody>
                    <a:bodyPr/>
                    <a:lstStyle/>
                    <a:p>
                      <a:r>
                        <a:rPr kumimoji="1" lang="en-US" altLang="ja-JP" dirty="0"/>
                        <a:t>2016</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熊本地震、大分県中部地震　等</a:t>
                      </a:r>
                    </a:p>
                  </a:txBody>
                  <a:tcPr/>
                </a:tc>
                <a:extLst>
                  <a:ext uri="{0D108BD9-81ED-4DB2-BD59-A6C34878D82A}">
                    <a16:rowId xmlns:a16="http://schemas.microsoft.com/office/drawing/2014/main" val="1470088800"/>
                  </a:ext>
                </a:extLst>
              </a:tr>
              <a:tr h="347227">
                <a:tc>
                  <a:txBody>
                    <a:bodyPr/>
                    <a:lstStyle/>
                    <a:p>
                      <a:r>
                        <a:rPr kumimoji="1" lang="en-US" altLang="ja-JP" dirty="0"/>
                        <a:t>2017</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九州北部豪雨</a:t>
                      </a:r>
                    </a:p>
                  </a:txBody>
                  <a:tcPr/>
                </a:tc>
                <a:extLst>
                  <a:ext uri="{0D108BD9-81ED-4DB2-BD59-A6C34878D82A}">
                    <a16:rowId xmlns:a16="http://schemas.microsoft.com/office/drawing/2014/main" val="675998720"/>
                  </a:ext>
                </a:extLst>
              </a:tr>
              <a:tr h="607647">
                <a:tc>
                  <a:txBody>
                    <a:bodyPr/>
                    <a:lstStyle/>
                    <a:p>
                      <a:r>
                        <a:rPr kumimoji="1" lang="en-US" altLang="ja-JP" dirty="0"/>
                        <a:t>2018</a:t>
                      </a:r>
                      <a:endParaRPr kumimoji="1" lang="ja-JP" altLang="en-US" dirty="0"/>
                    </a:p>
                  </a:txBody>
                  <a:tcPr/>
                </a:tc>
                <a:tc>
                  <a:txBody>
                    <a:bodyPr/>
                    <a:lstStyle/>
                    <a:p>
                      <a:r>
                        <a:rPr kumimoji="1" lang="en-US" altLang="ja-JP" dirty="0">
                          <a:latin typeface="BIZ UDPゴシック" panose="020B0400000000000000" pitchFamily="50" charset="-128"/>
                          <a:ea typeface="BIZ UDPゴシック" panose="020B0400000000000000" pitchFamily="50" charset="-128"/>
                        </a:rPr>
                        <a:t>7</a:t>
                      </a:r>
                      <a:r>
                        <a:rPr kumimoji="1" lang="ja-JP" altLang="en-US" dirty="0">
                          <a:latin typeface="BIZ UDPゴシック" panose="020B0400000000000000" pitchFamily="50" charset="-128"/>
                          <a:ea typeface="BIZ UDPゴシック" panose="020B0400000000000000" pitchFamily="50" charset="-128"/>
                        </a:rPr>
                        <a:t>月豪雨、大阪北部地震、北海道胆振東部地震</a:t>
                      </a:r>
                    </a:p>
                  </a:txBody>
                  <a:tcPr/>
                </a:tc>
                <a:extLst>
                  <a:ext uri="{0D108BD9-81ED-4DB2-BD59-A6C34878D82A}">
                    <a16:rowId xmlns:a16="http://schemas.microsoft.com/office/drawing/2014/main" val="2617717933"/>
                  </a:ext>
                </a:extLst>
              </a:tr>
              <a:tr h="347227">
                <a:tc>
                  <a:txBody>
                    <a:bodyPr/>
                    <a:lstStyle/>
                    <a:p>
                      <a:r>
                        <a:rPr kumimoji="1" lang="en-US" altLang="ja-JP" dirty="0"/>
                        <a:t>2019</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九州北部豪雨、台風</a:t>
                      </a:r>
                      <a:r>
                        <a:rPr kumimoji="1" lang="en-US" altLang="ja-JP" dirty="0">
                          <a:latin typeface="BIZ UDPゴシック" panose="020B0400000000000000" pitchFamily="50" charset="-128"/>
                          <a:ea typeface="BIZ UDPゴシック" panose="020B0400000000000000" pitchFamily="50" charset="-128"/>
                        </a:rPr>
                        <a:t>15</a:t>
                      </a:r>
                      <a:r>
                        <a:rPr kumimoji="1" lang="ja-JP" altLang="en-US" dirty="0">
                          <a:latin typeface="BIZ UDPゴシック" panose="020B0400000000000000" pitchFamily="50" charset="-128"/>
                          <a:ea typeface="BIZ UDPゴシック" panose="020B0400000000000000" pitchFamily="50" charset="-128"/>
                        </a:rPr>
                        <a:t>号・</a:t>
                      </a:r>
                      <a:r>
                        <a:rPr kumimoji="1" lang="en-US" altLang="ja-JP" dirty="0">
                          <a:latin typeface="BIZ UDPゴシック" panose="020B0400000000000000" pitchFamily="50" charset="-128"/>
                          <a:ea typeface="BIZ UDPゴシック" panose="020B0400000000000000" pitchFamily="50" charset="-128"/>
                        </a:rPr>
                        <a:t>19</a:t>
                      </a:r>
                      <a:r>
                        <a:rPr kumimoji="1" lang="ja-JP" altLang="en-US" dirty="0">
                          <a:latin typeface="BIZ UDPゴシック" panose="020B0400000000000000" pitchFamily="50" charset="-128"/>
                          <a:ea typeface="BIZ UDPゴシック" panose="020B0400000000000000" pitchFamily="50" charset="-128"/>
                        </a:rPr>
                        <a:t>号</a:t>
                      </a:r>
                    </a:p>
                  </a:txBody>
                  <a:tcPr/>
                </a:tc>
                <a:extLst>
                  <a:ext uri="{0D108BD9-81ED-4DB2-BD59-A6C34878D82A}">
                    <a16:rowId xmlns:a16="http://schemas.microsoft.com/office/drawing/2014/main" val="3122968896"/>
                  </a:ext>
                </a:extLst>
              </a:tr>
              <a:tr h="347227">
                <a:tc>
                  <a:txBody>
                    <a:bodyPr/>
                    <a:lstStyle/>
                    <a:p>
                      <a:r>
                        <a:rPr kumimoji="1" lang="en-US" altLang="ja-JP" dirty="0"/>
                        <a:t>2020</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７月豪雨、新型コロナウイルス感染症発生</a:t>
                      </a:r>
                    </a:p>
                  </a:txBody>
                  <a:tcPr/>
                </a:tc>
                <a:extLst>
                  <a:ext uri="{0D108BD9-81ED-4DB2-BD59-A6C34878D82A}">
                    <a16:rowId xmlns:a16="http://schemas.microsoft.com/office/drawing/2014/main" val="3441970602"/>
                  </a:ext>
                </a:extLst>
              </a:tr>
              <a:tr h="347227">
                <a:tc>
                  <a:txBody>
                    <a:bodyPr/>
                    <a:lstStyle/>
                    <a:p>
                      <a:r>
                        <a:rPr kumimoji="1" lang="en-US" altLang="ja-JP" dirty="0"/>
                        <a:t>2021</a:t>
                      </a:r>
                      <a:endParaRPr kumimoji="1" lang="ja-JP" altLang="en-US" dirty="0"/>
                    </a:p>
                  </a:txBody>
                  <a:tcPr/>
                </a:tc>
                <a:tc>
                  <a:txBody>
                    <a:bodyPr/>
                    <a:lstStyle/>
                    <a:p>
                      <a:r>
                        <a:rPr kumimoji="1" lang="ja-JP" altLang="en-US" dirty="0">
                          <a:latin typeface="BIZ UDPゴシック" panose="020B0400000000000000" pitchFamily="50" charset="-128"/>
                          <a:ea typeface="BIZ UDPゴシック" panose="020B0400000000000000" pitchFamily="50" charset="-128"/>
                        </a:rPr>
                        <a:t>８月集中豪雨</a:t>
                      </a:r>
                    </a:p>
                  </a:txBody>
                  <a:tcPr/>
                </a:tc>
                <a:extLst>
                  <a:ext uri="{0D108BD9-81ED-4DB2-BD59-A6C34878D82A}">
                    <a16:rowId xmlns:a16="http://schemas.microsoft.com/office/drawing/2014/main" val="2042479159"/>
                  </a:ext>
                </a:extLst>
              </a:tr>
            </a:tbl>
          </a:graphicData>
        </a:graphic>
      </p:graphicFrame>
      <p:sp>
        <p:nvSpPr>
          <p:cNvPr id="6" name="テキスト ボックス 5">
            <a:extLst>
              <a:ext uri="{FF2B5EF4-FFF2-40B4-BE49-F238E27FC236}">
                <a16:creationId xmlns:a16="http://schemas.microsoft.com/office/drawing/2014/main" id="{87D79C00-F5D2-F711-8893-AFF74F1D8DDF}"/>
              </a:ext>
            </a:extLst>
          </p:cNvPr>
          <p:cNvSpPr txBox="1"/>
          <p:nvPr/>
        </p:nvSpPr>
        <p:spPr>
          <a:xfrm>
            <a:off x="898712" y="1058611"/>
            <a:ext cx="9941859" cy="400110"/>
          </a:xfrm>
          <a:prstGeom prst="rect">
            <a:avLst/>
          </a:prstGeom>
          <a:noFill/>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現状　自然災害は数・被害ともに増加し、さらに近年では感染症が猛威を振るっています。</a:t>
            </a:r>
            <a:endParaRPr lang="en-US" altLang="ja-JP" sz="2000"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F9647D24-8F01-9C9D-E012-6A1F4FB81B73}"/>
              </a:ext>
            </a:extLst>
          </p:cNvPr>
          <p:cNvSpPr txBox="1"/>
          <p:nvPr/>
        </p:nvSpPr>
        <p:spPr>
          <a:xfrm>
            <a:off x="5846196" y="4343130"/>
            <a:ext cx="6268549" cy="1323439"/>
          </a:xfrm>
          <a:prstGeom prst="rect">
            <a:avLst/>
          </a:prstGeom>
          <a:noFill/>
        </p:spPr>
        <p:txBody>
          <a:bodyPr wrap="square" rtlCol="0">
            <a:spAutoFit/>
          </a:bodyPr>
          <a:lstStyle/>
          <a:p>
            <a:r>
              <a:rPr kumimoji="1" lang="ja-JP" altLang="en-US" sz="2000" b="1" u="sng" dirty="0">
                <a:latin typeface="BIZ UDPゴシック" panose="020B0400000000000000" pitchFamily="50" charset="-128"/>
                <a:ea typeface="BIZ UDPゴシック" panose="020B0400000000000000" pitchFamily="50" charset="-128"/>
              </a:rPr>
              <a:t>介護サービスは、利用者の生活を支える上で必要不可欠なものです。そのため、災害の発生や感染症の流行によって介護サービスが停止すると、利用者の生活に大きな支障が生じます。</a:t>
            </a:r>
          </a:p>
        </p:txBody>
      </p:sp>
      <p:sp>
        <p:nvSpPr>
          <p:cNvPr id="12" name="四角形: 角を丸くする 11">
            <a:extLst>
              <a:ext uri="{FF2B5EF4-FFF2-40B4-BE49-F238E27FC236}">
                <a16:creationId xmlns:a16="http://schemas.microsoft.com/office/drawing/2014/main" id="{4E8994F6-29DE-918F-C173-ADC357DF90D4}"/>
              </a:ext>
            </a:extLst>
          </p:cNvPr>
          <p:cNvSpPr/>
          <p:nvPr/>
        </p:nvSpPr>
        <p:spPr>
          <a:xfrm>
            <a:off x="6102744" y="1803239"/>
            <a:ext cx="5561875" cy="2320526"/>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en-US" altLang="ja-JP" dirty="0" smtClean="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・東日本大震災では、ある地域で</a:t>
            </a:r>
            <a:r>
              <a:rPr lang="en-US" altLang="ja-JP" dirty="0">
                <a:solidFill>
                  <a:schemeClr val="tx1"/>
                </a:solidFill>
                <a:latin typeface="BIZ UDPゴシック" panose="020B0400000000000000" pitchFamily="50" charset="-128"/>
                <a:ea typeface="BIZ UDPゴシック" panose="020B0400000000000000" pitchFamily="50" charset="-128"/>
              </a:rPr>
              <a:t>95</a:t>
            </a:r>
            <a:r>
              <a:rPr lang="ja-JP" altLang="en-US" dirty="0">
                <a:solidFill>
                  <a:schemeClr val="tx1"/>
                </a:solidFill>
                <a:latin typeface="BIZ UDPゴシック" panose="020B0400000000000000" pitchFamily="50" charset="-128"/>
                <a:ea typeface="BIZ UDPゴシック" panose="020B0400000000000000" pitchFamily="50" charset="-128"/>
              </a:rPr>
              <a:t>％の介護事業者が一時中断に追い込まれる事態となりました</a:t>
            </a:r>
            <a:r>
              <a:rPr lang="ja-JP" altLang="en-US" dirty="0" smtClean="0">
                <a:solidFill>
                  <a:schemeClr val="tx1"/>
                </a:solidFill>
                <a:latin typeface="BIZ UDPゴシック" panose="020B0400000000000000" pitchFamily="50" charset="-128"/>
                <a:ea typeface="BIZ UDPゴシック" panose="020B0400000000000000" pitchFamily="50" charset="-128"/>
              </a:rPr>
              <a:t>。</a:t>
            </a:r>
            <a:endParaRPr lang="en-US" altLang="ja-JP" dirty="0" smtClean="0">
              <a:solidFill>
                <a:schemeClr val="tx1"/>
              </a:solidFill>
              <a:latin typeface="BIZ UDPゴシック" panose="020B0400000000000000" pitchFamily="50" charset="-128"/>
              <a:ea typeface="BIZ UDPゴシック" panose="020B0400000000000000" pitchFamily="50" charset="-128"/>
            </a:endParaRPr>
          </a:p>
          <a:p>
            <a:pPr algn="ctr"/>
            <a:endParaRPr kumimoji="1" lang="en-US" altLang="ja-JP" dirty="0">
              <a:solidFill>
                <a:schemeClr val="tx1"/>
              </a:solidFill>
              <a:latin typeface="BIZ UDPゴシック" panose="020B0400000000000000" pitchFamily="50" charset="-128"/>
              <a:ea typeface="BIZ UDPゴシック" panose="020B0400000000000000" pitchFamily="50" charset="-128"/>
            </a:endParaRPr>
          </a:p>
          <a:p>
            <a:pPr algn="ctr"/>
            <a:r>
              <a:rPr lang="ja-JP" altLang="en-US" dirty="0">
                <a:solidFill>
                  <a:schemeClr val="tx1"/>
                </a:solidFill>
                <a:latin typeface="BIZ UDPゴシック" panose="020B0400000000000000" pitchFamily="50" charset="-128"/>
                <a:ea typeface="BIZ UDPゴシック" panose="020B0400000000000000" pitchFamily="50" charset="-128"/>
              </a:rPr>
              <a:t>・その他の災害</a:t>
            </a:r>
            <a:r>
              <a:rPr lang="ja-JP" altLang="en-US" dirty="0" smtClean="0">
                <a:solidFill>
                  <a:schemeClr val="tx1"/>
                </a:solidFill>
                <a:latin typeface="BIZ UDPゴシック" panose="020B0400000000000000" pitchFamily="50" charset="-128"/>
                <a:ea typeface="BIZ UDPゴシック" panose="020B0400000000000000" pitchFamily="50" charset="-128"/>
              </a:rPr>
              <a:t>でもライフライン</a:t>
            </a:r>
            <a:r>
              <a:rPr lang="ja-JP" altLang="en-US" dirty="0">
                <a:solidFill>
                  <a:schemeClr val="tx1"/>
                </a:solidFill>
                <a:latin typeface="BIZ UDPゴシック" panose="020B0400000000000000" pitchFamily="50" charset="-128"/>
                <a:ea typeface="BIZ UDPゴシック" panose="020B0400000000000000" pitchFamily="50" charset="-128"/>
              </a:rPr>
              <a:t>の途絶や移動用燃料の不足、利用者や職員の避難等により、平常時のようなサービス提供が困難となり、それが長期にわたった事例が多く報告されています。</a:t>
            </a:r>
            <a:endParaRPr lang="en-US" altLang="ja-JP" dirty="0">
              <a:solidFill>
                <a:schemeClr val="tx1"/>
              </a:solidFill>
              <a:latin typeface="BIZ UDPゴシック" panose="020B0400000000000000" pitchFamily="50" charset="-128"/>
              <a:ea typeface="BIZ UDPゴシック" panose="020B0400000000000000" pitchFamily="50" charset="-128"/>
            </a:endParaRPr>
          </a:p>
          <a:p>
            <a:pPr algn="ctr"/>
            <a:endParaRPr kumimoji="1" lang="ja-JP" altLang="en-US" dirty="0">
              <a:solidFill>
                <a:schemeClr val="tx1"/>
              </a:solidFill>
            </a:endParaRPr>
          </a:p>
        </p:txBody>
      </p:sp>
      <p:sp>
        <p:nvSpPr>
          <p:cNvPr id="15" name="楕円 14">
            <a:extLst>
              <a:ext uri="{FF2B5EF4-FFF2-40B4-BE49-F238E27FC236}">
                <a16:creationId xmlns:a16="http://schemas.microsoft.com/office/drawing/2014/main" id="{4B025AF7-5432-9D05-3659-8AB0532F7B11}"/>
              </a:ext>
            </a:extLst>
          </p:cNvPr>
          <p:cNvSpPr/>
          <p:nvPr/>
        </p:nvSpPr>
        <p:spPr>
          <a:xfrm>
            <a:off x="5869642" y="1538114"/>
            <a:ext cx="1398494" cy="519953"/>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事例</a:t>
            </a:r>
          </a:p>
        </p:txBody>
      </p:sp>
      <p:pic>
        <p:nvPicPr>
          <p:cNvPr id="16" name="図 15">
            <a:extLst>
              <a:ext uri="{FF2B5EF4-FFF2-40B4-BE49-F238E27FC236}">
                <a16:creationId xmlns:a16="http://schemas.microsoft.com/office/drawing/2014/main" id="{6C0B2996-4664-A3D5-9644-60E60B1548A1}"/>
              </a:ext>
            </a:extLst>
          </p:cNvPr>
          <p:cNvPicPr>
            <a:picLocks noChangeAspect="1"/>
          </p:cNvPicPr>
          <p:nvPr/>
        </p:nvPicPr>
        <p:blipFill>
          <a:blip r:embed="rId2"/>
          <a:stretch>
            <a:fillRect/>
          </a:stretch>
        </p:blipFill>
        <p:spPr>
          <a:xfrm>
            <a:off x="10716251" y="221723"/>
            <a:ext cx="1398494" cy="1631427"/>
          </a:xfrm>
          <a:prstGeom prst="rect">
            <a:avLst/>
          </a:prstGeom>
        </p:spPr>
      </p:pic>
      <p:sp>
        <p:nvSpPr>
          <p:cNvPr id="17" name="矢印: 下 16">
            <a:extLst>
              <a:ext uri="{FF2B5EF4-FFF2-40B4-BE49-F238E27FC236}">
                <a16:creationId xmlns:a16="http://schemas.microsoft.com/office/drawing/2014/main" id="{AF672CC2-52D4-5D2A-6FFB-62FD118E4E25}"/>
              </a:ext>
            </a:extLst>
          </p:cNvPr>
          <p:cNvSpPr/>
          <p:nvPr/>
        </p:nvSpPr>
        <p:spPr>
          <a:xfrm>
            <a:off x="5405718" y="5576047"/>
            <a:ext cx="690282" cy="47998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739C75DF-F0D6-F05C-37A6-3E93DEAF402D}"/>
              </a:ext>
            </a:extLst>
          </p:cNvPr>
          <p:cNvSpPr txBox="1"/>
          <p:nvPr/>
        </p:nvSpPr>
        <p:spPr>
          <a:xfrm>
            <a:off x="511711" y="6025662"/>
            <a:ext cx="11152908" cy="430887"/>
          </a:xfrm>
          <a:prstGeom prst="rect">
            <a:avLst/>
          </a:prstGeom>
          <a:noFill/>
        </p:spPr>
        <p:txBody>
          <a:bodyPr wrap="square" rtlCol="0">
            <a:spAutoFit/>
          </a:bodyPr>
          <a:lstStyle/>
          <a:p>
            <a:r>
              <a:rPr kumimoji="1" lang="en-US" altLang="ja-JP" sz="2200" b="1" u="sng" dirty="0">
                <a:highlight>
                  <a:srgbClr val="FFFF00"/>
                </a:highlight>
                <a:latin typeface="BIZ UDPゴシック" panose="020B0400000000000000" pitchFamily="50" charset="-128"/>
                <a:ea typeface="BIZ UDPゴシック" panose="020B0400000000000000" pitchFamily="50" charset="-128"/>
              </a:rPr>
              <a:t>BCP</a:t>
            </a:r>
            <a:r>
              <a:rPr kumimoji="1" lang="ja-JP" altLang="en-US" sz="2200" b="1" u="sng" dirty="0">
                <a:highlight>
                  <a:srgbClr val="FFFF00"/>
                </a:highlight>
                <a:latin typeface="BIZ UDPゴシック" panose="020B0400000000000000" pitchFamily="50" charset="-128"/>
                <a:ea typeface="BIZ UDPゴシック" panose="020B0400000000000000" pitchFamily="50" charset="-128"/>
              </a:rPr>
              <a:t>を作成し、事前に入念に備えておくことが</a:t>
            </a:r>
            <a:r>
              <a:rPr kumimoji="1" lang="ja-JP" altLang="en-US" sz="2200" b="1" u="sng" dirty="0" smtClean="0">
                <a:highlight>
                  <a:srgbClr val="FFFF00"/>
                </a:highlight>
                <a:latin typeface="BIZ UDPゴシック" panose="020B0400000000000000" pitchFamily="50" charset="-128"/>
                <a:ea typeface="BIZ UDPゴシック" panose="020B0400000000000000" pitchFamily="50" charset="-128"/>
              </a:rPr>
              <a:t>、</a:t>
            </a:r>
            <a:r>
              <a:rPr lang="ja-JP" altLang="en-US" sz="2200" b="1" u="sng" dirty="0">
                <a:highlight>
                  <a:srgbClr val="FFFF00"/>
                </a:highlight>
                <a:latin typeface="BIZ UDPゴシック" panose="020B0400000000000000" pitchFamily="50" charset="-128"/>
                <a:ea typeface="BIZ UDPゴシック" panose="020B0400000000000000" pitchFamily="50" charset="-128"/>
              </a:rPr>
              <a:t>利用者</a:t>
            </a:r>
            <a:r>
              <a:rPr kumimoji="1" lang="ja-JP" altLang="en-US" sz="2200" b="1" u="sng" dirty="0" smtClean="0">
                <a:highlight>
                  <a:srgbClr val="FFFF00"/>
                </a:highlight>
                <a:latin typeface="BIZ UDPゴシック" panose="020B0400000000000000" pitchFamily="50" charset="-128"/>
                <a:ea typeface="BIZ UDPゴシック" panose="020B0400000000000000" pitchFamily="50" charset="-128"/>
              </a:rPr>
              <a:t>・</a:t>
            </a:r>
            <a:r>
              <a:rPr kumimoji="1" lang="ja-JP" altLang="en-US" sz="2200" b="1" u="sng" dirty="0">
                <a:highlight>
                  <a:srgbClr val="FFFF00"/>
                </a:highlight>
                <a:latin typeface="BIZ UDPゴシック" panose="020B0400000000000000" pitchFamily="50" charset="-128"/>
                <a:ea typeface="BIZ UDPゴシック" panose="020B0400000000000000" pitchFamily="50" charset="-128"/>
              </a:rPr>
              <a:t>職員を守ることにつながります。</a:t>
            </a:r>
          </a:p>
        </p:txBody>
      </p:sp>
    </p:spTree>
    <p:extLst>
      <p:ext uri="{BB962C8B-B14F-4D97-AF65-F5344CB8AC3E}">
        <p14:creationId xmlns:p14="http://schemas.microsoft.com/office/powerpoint/2010/main" val="364194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16728" y="277091"/>
            <a:ext cx="7342908" cy="1011381"/>
          </a:xfrm>
        </p:spPr>
        <p:txBody>
          <a:bodyPr/>
          <a:lstStyle/>
          <a:p>
            <a:r>
              <a:rPr kumimoji="1" lang="ja-JP" altLang="en-US" sz="3200" dirty="0">
                <a:latin typeface="BIZ UDPゴシック" panose="020B0400000000000000" pitchFamily="50" charset="-128"/>
                <a:ea typeface="BIZ UDPゴシック" panose="020B0400000000000000" pitchFamily="50" charset="-128"/>
              </a:rPr>
              <a:t>義務化されます！</a:t>
            </a:r>
            <a:r>
              <a:rPr kumimoji="1" lang="en-US" altLang="ja-JP" sz="3200" dirty="0">
                <a:latin typeface="BIZ UDPゴシック" panose="020B0400000000000000" pitchFamily="50" charset="-128"/>
                <a:ea typeface="BIZ UDPゴシック" panose="020B0400000000000000" pitchFamily="50" charset="-128"/>
              </a:rPr>
              <a:t/>
            </a:r>
            <a:br>
              <a:rPr kumimoji="1" lang="en-US" altLang="ja-JP" sz="3200" dirty="0">
                <a:latin typeface="BIZ UDPゴシック" panose="020B0400000000000000" pitchFamily="50" charset="-128"/>
                <a:ea typeface="BIZ UDPゴシック" panose="020B0400000000000000" pitchFamily="50" charset="-128"/>
              </a:rPr>
            </a:br>
            <a:r>
              <a:rPr lang="ja-JP" altLang="en-US" sz="2400" dirty="0">
                <a:latin typeface="BIZ UDPゴシック" panose="020B0400000000000000" pitchFamily="50" charset="-128"/>
                <a:ea typeface="BIZ UDPゴシック" panose="020B0400000000000000" pitchFamily="50" charset="-128"/>
              </a:rPr>
              <a:t>（現在経過措置期間・令和６年４月１日から義務化）</a:t>
            </a:r>
            <a:r>
              <a:rPr lang="en-US" altLang="ja-JP" sz="3600" dirty="0">
                <a:latin typeface="BIZ UDPゴシック" panose="020B0400000000000000" pitchFamily="50" charset="-128"/>
                <a:ea typeface="BIZ UDPゴシック" panose="020B0400000000000000" pitchFamily="50" charset="-128"/>
              </a:rPr>
              <a:t/>
            </a:r>
            <a:br>
              <a:rPr lang="en-US" altLang="ja-JP" sz="3600" dirty="0">
                <a:latin typeface="BIZ UDPゴシック" panose="020B0400000000000000" pitchFamily="50" charset="-128"/>
                <a:ea typeface="BIZ UDPゴシック" panose="020B0400000000000000" pitchFamily="50" charset="-128"/>
              </a:rPr>
            </a:br>
            <a:endParaRPr kumimoji="1" lang="ja-JP" altLang="en-US" sz="36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4</a:t>
            </a:fld>
            <a:endParaRPr lang="ja-JP" altLang="en-US"/>
          </a:p>
        </p:txBody>
      </p:sp>
      <p:sp>
        <p:nvSpPr>
          <p:cNvPr id="4" name="テキスト ボックス 3"/>
          <p:cNvSpPr txBox="1"/>
          <p:nvPr/>
        </p:nvSpPr>
        <p:spPr>
          <a:xfrm>
            <a:off x="6807209" y="3034391"/>
            <a:ext cx="5504853" cy="1384995"/>
          </a:xfrm>
          <a:prstGeom prst="rect">
            <a:avLst/>
          </a:prstGeom>
          <a:noFill/>
        </p:spPr>
        <p:txBody>
          <a:bodyPr wrap="square" rtlCol="0">
            <a:spAutoFit/>
          </a:bodyPr>
          <a:lstStyle/>
          <a:p>
            <a:r>
              <a:rPr lang="ja-JP" altLang="en-US" sz="2800" dirty="0">
                <a:latin typeface="BIZ UDPゴシック" panose="020B0400000000000000" pitchFamily="50" charset="-128"/>
                <a:ea typeface="BIZ UDPゴシック" panose="020B0400000000000000" pitchFamily="50" charset="-128"/>
              </a:rPr>
              <a:t>①業務継続計画（ＢＣＰ）の策定</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②定期的な研修及び訓練の実施</a:t>
            </a:r>
            <a:endParaRPr lang="en-US" altLang="ja-JP" sz="2800" dirty="0">
              <a:latin typeface="BIZ UDPゴシック" panose="020B0400000000000000" pitchFamily="50" charset="-128"/>
              <a:ea typeface="BIZ UDPゴシック" panose="020B0400000000000000" pitchFamily="50" charset="-128"/>
            </a:endParaRPr>
          </a:p>
          <a:p>
            <a:r>
              <a:rPr lang="ja-JP" altLang="en-US" sz="2800" dirty="0">
                <a:latin typeface="BIZ UDPゴシック" panose="020B0400000000000000" pitchFamily="50" charset="-128"/>
                <a:ea typeface="BIZ UDPゴシック" panose="020B0400000000000000" pitchFamily="50" charset="-128"/>
              </a:rPr>
              <a:t>③定期的な業務継続計画の見直し</a:t>
            </a:r>
            <a:endParaRPr lang="en-US" altLang="ja-JP" sz="2800" dirty="0">
              <a:latin typeface="BIZ UDPゴシック" panose="020B0400000000000000" pitchFamily="50" charset="-128"/>
              <a:ea typeface="BIZ UDPゴシック" panose="020B0400000000000000" pitchFamily="50" charset="-128"/>
            </a:endParaRPr>
          </a:p>
        </p:txBody>
      </p:sp>
      <p:sp>
        <p:nvSpPr>
          <p:cNvPr id="5" name="角丸四角形 4"/>
          <p:cNvSpPr/>
          <p:nvPr/>
        </p:nvSpPr>
        <p:spPr>
          <a:xfrm>
            <a:off x="80682" y="1288473"/>
            <a:ext cx="6464441" cy="49599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ltLang="ja-JP" sz="1400" b="0" i="0" dirty="0">
              <a:solidFill>
                <a:schemeClr val="tx1"/>
              </a:solidFill>
              <a:effectLst/>
              <a:latin typeface="BIZ UDPゴシック" panose="020B0400000000000000" pitchFamily="50" charset="-128"/>
              <a:ea typeface="BIZ UDPゴシック" panose="020B0400000000000000" pitchFamily="50" charset="-128"/>
            </a:endParaRPr>
          </a:p>
          <a:p>
            <a:r>
              <a:rPr lang="ja-JP" altLang="ja-JP" sz="1600" dirty="0">
                <a:solidFill>
                  <a:schemeClr val="tx1"/>
                </a:solidFill>
                <a:latin typeface="BIZ UDPゴシック" panose="020B0400000000000000" pitchFamily="50" charset="-128"/>
                <a:ea typeface="BIZ UDPゴシック" panose="020B0400000000000000" pitchFamily="50" charset="-128"/>
              </a:rPr>
              <a:t>（業務継続計画の策定等）</a:t>
            </a:r>
          </a:p>
          <a:p>
            <a:r>
              <a:rPr lang="ja-JP" altLang="ja-JP" sz="1600" dirty="0">
                <a:solidFill>
                  <a:schemeClr val="tx1"/>
                </a:solidFill>
                <a:latin typeface="BIZ UDPゴシック" panose="020B0400000000000000" pitchFamily="50" charset="-128"/>
                <a:ea typeface="BIZ UDPゴシック" panose="020B0400000000000000" pitchFamily="50" charset="-128"/>
              </a:rPr>
              <a:t>第３２条　指定介護老人福祉施設は、感染症や非常災害の発生時において、入所者に対する指定介護福祉施設サービスの提供を継続的に実施するための、及び非常時の体制で早期の業務再開を図るための計画（以下「業務継続計画」という。）を策定し、当該業務継続計画に従い必要な措置を講じなければならない。</a:t>
            </a:r>
          </a:p>
          <a:p>
            <a:r>
              <a:rPr lang="ja-JP" altLang="ja-JP" sz="1600" dirty="0">
                <a:solidFill>
                  <a:schemeClr val="tx1"/>
                </a:solidFill>
                <a:latin typeface="BIZ UDPゴシック" panose="020B0400000000000000" pitchFamily="50" charset="-128"/>
                <a:ea typeface="BIZ UDPゴシック" panose="020B0400000000000000" pitchFamily="50" charset="-128"/>
              </a:rPr>
              <a:t>２　指定介護老人福祉施設は、従業者に対し、業務継続計画について周知するとともに、必要な研修及び訓練を定期的に実施しなければならない。</a:t>
            </a:r>
          </a:p>
          <a:p>
            <a:r>
              <a:rPr lang="ja-JP" altLang="ja-JP" sz="1600" dirty="0">
                <a:solidFill>
                  <a:schemeClr val="tx1"/>
                </a:solidFill>
                <a:latin typeface="BIZ UDPゴシック" panose="020B0400000000000000" pitchFamily="50" charset="-128"/>
                <a:ea typeface="BIZ UDPゴシック" panose="020B0400000000000000" pitchFamily="50" charset="-128"/>
              </a:rPr>
              <a:t>３　指定介護老人福祉施設は、定期的に業務継続計画の見直しを行い、必要に応じて業務継続計画の変更を行うものとする。</a:t>
            </a:r>
          </a:p>
          <a:p>
            <a:r>
              <a:rPr lang="ja-JP" altLang="ja-JP" sz="1600" dirty="0">
                <a:solidFill>
                  <a:schemeClr val="tx1"/>
                </a:solidFill>
                <a:latin typeface="BIZ UDPゴシック" panose="020B0400000000000000" pitchFamily="50" charset="-128"/>
                <a:ea typeface="BIZ UDPゴシック" panose="020B0400000000000000" pitchFamily="50" charset="-128"/>
              </a:rPr>
              <a:t>（業務継続計画の策定等に係る経過措置）</a:t>
            </a:r>
          </a:p>
          <a:p>
            <a:r>
              <a:rPr lang="ja-JP" altLang="ja-JP" sz="1600" dirty="0">
                <a:solidFill>
                  <a:schemeClr val="tx1"/>
                </a:solidFill>
                <a:latin typeface="BIZ UDPゴシック" panose="020B0400000000000000" pitchFamily="50" charset="-128"/>
                <a:ea typeface="BIZ UDPゴシック" panose="020B0400000000000000" pitchFamily="50" charset="-128"/>
              </a:rPr>
              <a:t>１８　令和６年３月３１日までの間、新条例第３２条（新条例第５８条において準用する場合を含む。）の規定の適用については、新条例第３２条第１項中「講じなければ」とあるのは「講じるよう努めなければ」と、同条第２項中「実施しなければ」とあるのは「実施するよう努めなければ」と、同条第３項中「行うものとする」とあるのは「行うよう努めるものとする」とする。</a:t>
            </a:r>
          </a:p>
          <a:p>
            <a:endParaRPr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 name="右矢印 5"/>
          <p:cNvSpPr/>
          <p:nvPr/>
        </p:nvSpPr>
        <p:spPr>
          <a:xfrm>
            <a:off x="6283037" y="3266527"/>
            <a:ext cx="591147" cy="9835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94C84FB5-E054-25F7-8921-A9702AEB867F}"/>
              </a:ext>
            </a:extLst>
          </p:cNvPr>
          <p:cNvSpPr txBox="1"/>
          <p:nvPr/>
        </p:nvSpPr>
        <p:spPr>
          <a:xfrm>
            <a:off x="258492" y="6248401"/>
            <a:ext cx="6320118" cy="307777"/>
          </a:xfrm>
          <a:prstGeom prst="rect">
            <a:avLst/>
          </a:prstGeom>
          <a:noFill/>
        </p:spPr>
        <p:txBody>
          <a:bodyPr wrap="square" rtlCol="0">
            <a:spAutoFit/>
          </a:bodyPr>
          <a:lstStyle/>
          <a:p>
            <a:pPr lvl="0">
              <a:defRPr/>
            </a:pPr>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a:t>
            </a:r>
            <a:r>
              <a:rPr lang="ja-JP" altLang="ja-JP" sz="1400" dirty="0">
                <a:latin typeface="BIZ UDPゴシック" panose="020B0400000000000000" pitchFamily="50" charset="-128"/>
                <a:ea typeface="BIZ UDPゴシック" panose="020B0400000000000000" pitchFamily="50" charset="-128"/>
              </a:rPr>
              <a:t>八王子市指定介護老人福祉施設の人員、設備及び運営の基準に関する条例</a:t>
            </a:r>
            <a:r>
              <a:rPr kumimoji="1" lang="ja-JP" altLang="en-US" sz="1200" b="0" i="0" u="none" strike="noStrike" kern="1200" cap="none" spc="0" normalizeH="0" baseline="0" noProof="0" dirty="0" smtClean="0">
                <a:ln>
                  <a:noFill/>
                </a:ln>
                <a:solidFill>
                  <a:sysClr val="windowText" lastClr="000000"/>
                </a:solidFill>
                <a:effectLst/>
                <a:uLnTx/>
                <a:uFillTx/>
                <a:latin typeface="BIZ UDPゴシック" panose="020B0400000000000000" pitchFamily="50" charset="-128"/>
                <a:ea typeface="BIZ UDPゴシック" panose="020B0400000000000000" pitchFamily="50" charset="-128"/>
              </a:rPr>
              <a:t>」</a:t>
            </a:r>
            <a:endParaRPr kumimoji="1" lang="ja-JP" altLang="ja-JP" sz="1400" b="0" i="0" u="none" strike="noStrike" kern="1200" cap="none" spc="0" normalizeH="0" baseline="0" noProof="0" dirty="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598035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524793"/>
            <a:ext cx="10972800" cy="1143000"/>
          </a:xfrm>
        </p:spPr>
        <p:txBody>
          <a:bodyPr/>
          <a:lstStyle/>
          <a:p>
            <a:r>
              <a:rPr lang="ja-JP" altLang="en-US" sz="4000" dirty="0">
                <a:latin typeface="BIZ UDPゴシック" panose="020B0400000000000000" pitchFamily="50" charset="-128"/>
                <a:ea typeface="BIZ UDPゴシック" panose="020B0400000000000000" pitchFamily="50" charset="-128"/>
              </a:rPr>
              <a:t>義務化されます！</a:t>
            </a:r>
            <a:r>
              <a:rPr lang="en-US" altLang="ja-JP" sz="5400" dirty="0">
                <a:latin typeface="BIZ UDPゴシック" panose="020B0400000000000000" pitchFamily="50" charset="-128"/>
                <a:ea typeface="BIZ UDPゴシック" panose="020B0400000000000000" pitchFamily="50" charset="-128"/>
              </a:rPr>
              <a:t/>
            </a:r>
            <a:br>
              <a:rPr lang="en-US" altLang="ja-JP" sz="54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（現在経過措置期間・令和６年４月１日から義務化）</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5</a:t>
            </a:fld>
            <a:endParaRPr lang="ja-JP" altLang="en-US"/>
          </a:p>
        </p:txBody>
      </p:sp>
      <p:sp>
        <p:nvSpPr>
          <p:cNvPr id="4" name="正方形/長方形 3"/>
          <p:cNvSpPr/>
          <p:nvPr/>
        </p:nvSpPr>
        <p:spPr>
          <a:xfrm>
            <a:off x="2442110" y="2385444"/>
            <a:ext cx="7800109" cy="1754326"/>
          </a:xfrm>
          <a:prstGeom prst="rect">
            <a:avLst/>
          </a:prstGeom>
        </p:spPr>
        <p:txBody>
          <a:bodyPr wrap="square">
            <a:spAutoFit/>
          </a:bodyPr>
          <a:lstStyle/>
          <a:p>
            <a:r>
              <a:rPr lang="ja-JP" altLang="en-US" sz="3600" b="1" dirty="0">
                <a:latin typeface="BIZ UDPゴシック" panose="020B0400000000000000" pitchFamily="50" charset="-128"/>
                <a:ea typeface="BIZ UDPゴシック" panose="020B0400000000000000" pitchFamily="50" charset="-128"/>
              </a:rPr>
              <a:t>①業務継続計画（ＢＣＰ）の策定</a:t>
            </a:r>
            <a:endParaRPr lang="en-US" altLang="ja-JP" sz="3600" b="1" dirty="0">
              <a:latin typeface="BIZ UDPゴシック" panose="020B0400000000000000" pitchFamily="50" charset="-128"/>
              <a:ea typeface="BIZ UDPゴシック" panose="020B0400000000000000" pitchFamily="50" charset="-128"/>
            </a:endParaRPr>
          </a:p>
          <a:p>
            <a:r>
              <a:rPr lang="ja-JP" altLang="en-US" sz="3600" dirty="0">
                <a:solidFill>
                  <a:schemeClr val="bg1">
                    <a:lumMod val="85000"/>
                  </a:schemeClr>
                </a:solidFill>
                <a:latin typeface="BIZ UDPゴシック" panose="020B0400000000000000" pitchFamily="50" charset="-128"/>
                <a:ea typeface="BIZ UDPゴシック" panose="020B0400000000000000" pitchFamily="50" charset="-128"/>
              </a:rPr>
              <a:t>②定期的な研修及び訓練の実施</a:t>
            </a:r>
            <a:endParaRPr lang="en-US" altLang="ja-JP" sz="3600" dirty="0">
              <a:solidFill>
                <a:schemeClr val="bg1">
                  <a:lumMod val="85000"/>
                </a:schemeClr>
              </a:solidFill>
              <a:latin typeface="BIZ UDPゴシック" panose="020B0400000000000000" pitchFamily="50" charset="-128"/>
              <a:ea typeface="BIZ UDPゴシック" panose="020B0400000000000000" pitchFamily="50" charset="-128"/>
            </a:endParaRPr>
          </a:p>
          <a:p>
            <a:r>
              <a:rPr lang="ja-JP" altLang="en-US" sz="3600" dirty="0">
                <a:solidFill>
                  <a:schemeClr val="bg1">
                    <a:lumMod val="85000"/>
                  </a:schemeClr>
                </a:solidFill>
                <a:latin typeface="BIZ UDPゴシック" panose="020B0400000000000000" pitchFamily="50" charset="-128"/>
                <a:ea typeface="BIZ UDPゴシック" panose="020B0400000000000000" pitchFamily="50" charset="-128"/>
              </a:rPr>
              <a:t>③定期的な業務継続計画の見直し</a:t>
            </a:r>
            <a:endParaRPr lang="en-US" altLang="ja-JP" sz="3600" dirty="0">
              <a:solidFill>
                <a:schemeClr val="bg1">
                  <a:lumMod val="85000"/>
                </a:schemeClr>
              </a:solidFill>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2"/>
          <a:stretch>
            <a:fillRect/>
          </a:stretch>
        </p:blipFill>
        <p:spPr>
          <a:xfrm>
            <a:off x="7065818" y="4171406"/>
            <a:ext cx="4096931" cy="2176461"/>
          </a:xfrm>
          <a:prstGeom prst="rect">
            <a:avLst/>
          </a:prstGeom>
        </p:spPr>
      </p:pic>
    </p:spTree>
    <p:extLst>
      <p:ext uri="{BB962C8B-B14F-4D97-AF65-F5344CB8AC3E}">
        <p14:creationId xmlns:p14="http://schemas.microsoft.com/office/powerpoint/2010/main" val="11271875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9"/>
            <a:ext cx="10945091" cy="586512"/>
          </a:xfrm>
        </p:spPr>
        <p:txBody>
          <a:bodyPr/>
          <a:lstStyle/>
          <a:p>
            <a:r>
              <a:rPr lang="ja-JP" altLang="en-US" sz="3600" b="1" dirty="0">
                <a:latin typeface="BIZ UDPゴシック" panose="020B0400000000000000" pitchFamily="50" charset="-128"/>
                <a:ea typeface="BIZ UDPゴシック" panose="020B0400000000000000" pitchFamily="50" charset="-128"/>
              </a:rPr>
              <a:t>①業務継続計画（ＢＣＰ）の策定</a:t>
            </a:r>
            <a:endParaRPr kumimoji="1" lang="ja-JP" altLang="en-US" sz="3600" dirty="0"/>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6</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872715836"/>
              </p:ext>
            </p:extLst>
          </p:nvPr>
        </p:nvGraphicFramePr>
        <p:xfrm>
          <a:off x="609600" y="861151"/>
          <a:ext cx="11055020" cy="5769634"/>
        </p:xfrm>
        <a:graphic>
          <a:graphicData uri="http://schemas.openxmlformats.org/drawingml/2006/table">
            <a:tbl>
              <a:tblPr firstRow="1" bandRow="1">
                <a:tableStyleId>{8799B23B-EC83-4686-B30A-512413B5E67A}</a:tableStyleId>
              </a:tblPr>
              <a:tblGrid>
                <a:gridCol w="5527510">
                  <a:extLst>
                    <a:ext uri="{9D8B030D-6E8A-4147-A177-3AD203B41FA5}">
                      <a16:colId xmlns:a16="http://schemas.microsoft.com/office/drawing/2014/main" val="4210933022"/>
                    </a:ext>
                  </a:extLst>
                </a:gridCol>
                <a:gridCol w="5527510">
                  <a:extLst>
                    <a:ext uri="{9D8B030D-6E8A-4147-A177-3AD203B41FA5}">
                      <a16:colId xmlns:a16="http://schemas.microsoft.com/office/drawing/2014/main" val="2594912434"/>
                    </a:ext>
                  </a:extLst>
                </a:gridCol>
              </a:tblGrid>
              <a:tr h="496594">
                <a:tc>
                  <a:txBody>
                    <a:bodyPr/>
                    <a:lstStyle/>
                    <a:p>
                      <a:pPr algn="ctr"/>
                      <a:r>
                        <a:rPr kumimoji="1" lang="ja-JP" altLang="en-US" sz="2400" dirty="0"/>
                        <a:t>自然災害</a:t>
                      </a:r>
                      <a:endParaRPr kumimoji="1" lang="ja-JP" altLang="en-US" sz="2400" dirty="0">
                        <a:latin typeface="BIZ UDPゴシック" panose="020B0400000000000000" pitchFamily="50" charset="-128"/>
                        <a:ea typeface="BIZ UDPゴシック" panose="020B0400000000000000" pitchFamily="50" charset="-128"/>
                      </a:endParaRPr>
                    </a:p>
                  </a:txBody>
                  <a:tcPr/>
                </a:tc>
                <a:tc>
                  <a:txBody>
                    <a:bodyPr/>
                    <a:lstStyle/>
                    <a:p>
                      <a:pPr algn="ctr"/>
                      <a:r>
                        <a:rPr kumimoji="1" lang="ja-JP" altLang="en-US" sz="2400" dirty="0"/>
                        <a:t>感染症</a:t>
                      </a:r>
                      <a:endParaRPr kumimoji="1" lang="en-US" altLang="ja-JP" sz="2400"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829011541"/>
                  </a:ext>
                </a:extLst>
              </a:tr>
              <a:tr h="5093612">
                <a:tc>
                  <a:txBody>
                    <a:bodyPr/>
                    <a:lstStyle/>
                    <a:p>
                      <a:pPr algn="l"/>
                      <a:r>
                        <a:rPr kumimoji="1" lang="ja-JP" altLang="en-US" dirty="0">
                          <a:latin typeface="BIZ UDPゴシック" panose="020B0400000000000000" pitchFamily="50" charset="-128"/>
                          <a:ea typeface="BIZ UDPゴシック" panose="020B0400000000000000" pitchFamily="50" charset="-128"/>
                        </a:rPr>
                        <a:t>①基本方針</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ハザードマップの確認</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安全確保体制</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優先する業務の選定</a:t>
                      </a:r>
                      <a:endParaRPr kumimoji="1" lang="en-US" altLang="ja-JP" dirty="0">
                        <a:latin typeface="BIZ UDPゴシック" panose="020B0400000000000000" pitchFamily="50" charset="-128"/>
                        <a:ea typeface="BIZ UDPゴシック" panose="020B0400000000000000" pitchFamily="50" charset="-128"/>
                      </a:endParaRPr>
                    </a:p>
                    <a:p>
                      <a:pPr algn="l"/>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②平常時の対応</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建物・設備の安全対策</a:t>
                      </a:r>
                      <a:endParaRPr kumimoji="1" lang="en-US" altLang="ja-JP" dirty="0">
                        <a:latin typeface="BIZ UDPゴシック" panose="020B0400000000000000" pitchFamily="50" charset="-128"/>
                        <a:ea typeface="BIZ UDPゴシック" panose="020B0400000000000000" pitchFamily="50" charset="-128"/>
                      </a:endParaRPr>
                    </a:p>
                    <a:p>
                      <a:pPr algn="l"/>
                      <a:r>
                        <a:rPr lang="ja-JP" altLang="en-US" dirty="0">
                          <a:latin typeface="BIZ UDPゴシック" panose="020B0400000000000000" pitchFamily="50" charset="-128"/>
                          <a:ea typeface="BIZ UDPゴシック" panose="020B0400000000000000" pitchFamily="50" charset="-128"/>
                        </a:rPr>
                        <a:t>電気・水道等のライフラインが停止した場合の対策</a:t>
                      </a:r>
                      <a:endParaRPr lang="en-US" altLang="ja-JP" dirty="0">
                        <a:latin typeface="BIZ UDPゴシック" panose="020B0400000000000000" pitchFamily="50" charset="-128"/>
                        <a:ea typeface="BIZ UDPゴシック" panose="020B0400000000000000" pitchFamily="50" charset="-128"/>
                      </a:endParaRPr>
                    </a:p>
                    <a:p>
                      <a:pPr algn="l"/>
                      <a:r>
                        <a:rPr lang="ja-JP" altLang="en-US" dirty="0">
                          <a:latin typeface="BIZ UDPゴシック" panose="020B0400000000000000" pitchFamily="50" charset="-128"/>
                          <a:ea typeface="BIZ UDPゴシック" panose="020B0400000000000000" pitchFamily="50" charset="-128"/>
                        </a:rPr>
                        <a:t>衛生面（トイレ等）の対策</a:t>
                      </a:r>
                      <a:endParaRPr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必要品の備蓄　　　　　　　等</a:t>
                      </a:r>
                      <a:endParaRPr kumimoji="1" lang="en-US" altLang="ja-JP" dirty="0">
                        <a:latin typeface="BIZ UDPゴシック" panose="020B0400000000000000" pitchFamily="50" charset="-128"/>
                        <a:ea typeface="BIZ UDPゴシック" panose="020B0400000000000000" pitchFamily="50" charset="-128"/>
                      </a:endParaRPr>
                    </a:p>
                    <a:p>
                      <a:pPr algn="l"/>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③緊急時の対応</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ＢＣＰ発動基準・対応体制</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利用者・職員の安否確認方法　　　</a:t>
                      </a:r>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重要業務の継続　　　　　　等</a:t>
                      </a:r>
                      <a:endParaRPr kumimoji="1" lang="en-US" altLang="ja-JP" dirty="0">
                        <a:latin typeface="BIZ UDPゴシック" panose="020B0400000000000000" pitchFamily="50" charset="-128"/>
                        <a:ea typeface="BIZ UDPゴシック" panose="020B0400000000000000" pitchFamily="50" charset="-128"/>
                      </a:endParaRPr>
                    </a:p>
                    <a:p>
                      <a:pPr algn="l"/>
                      <a:endParaRPr kumimoji="1" lang="en-US" altLang="ja-JP" dirty="0">
                        <a:latin typeface="BIZ UDPゴシック" panose="020B0400000000000000" pitchFamily="50" charset="-128"/>
                        <a:ea typeface="BIZ UDPゴシック" panose="020B0400000000000000" pitchFamily="50" charset="-128"/>
                      </a:endParaRPr>
                    </a:p>
                    <a:p>
                      <a:pPr algn="l"/>
                      <a:r>
                        <a:rPr kumimoji="1" lang="ja-JP" altLang="en-US" dirty="0">
                          <a:latin typeface="BIZ UDPゴシック" panose="020B0400000000000000" pitchFamily="50" charset="-128"/>
                          <a:ea typeface="BIZ UDPゴシック" panose="020B0400000000000000" pitchFamily="50" charset="-128"/>
                        </a:rPr>
                        <a:t>④他施設・地域との連携</a:t>
                      </a:r>
                      <a:endParaRPr kumimoji="1" lang="en-US" altLang="ja-JP" dirty="0">
                        <a:latin typeface="BIZ UDPゴシック" panose="020B0400000000000000" pitchFamily="50" charset="-128"/>
                        <a:ea typeface="BIZ UDPゴシック" panose="020B0400000000000000" pitchFamily="50" charset="-128"/>
                      </a:endParaRPr>
                    </a:p>
                    <a:p>
                      <a:pPr algn="l"/>
                      <a:endParaRPr kumimoji="1" lang="en-US" altLang="ja-JP" dirty="0">
                        <a:latin typeface="BIZ UDPゴシック" panose="020B0400000000000000" pitchFamily="50" charset="-128"/>
                        <a:ea typeface="BIZ UDPゴシック" panose="020B0400000000000000" pitchFamily="50" charset="-128"/>
                      </a:endParaRPr>
                    </a:p>
                    <a:p>
                      <a:pPr algn="l"/>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その他各サービス毎の固有事項</a:t>
                      </a:r>
                      <a:endParaRPr kumimoji="1" lang="en-US" altLang="ja-JP" sz="1600" dirty="0">
                        <a:latin typeface="BIZ UDPゴシック" panose="020B0400000000000000" pitchFamily="50" charset="-128"/>
                        <a:ea typeface="BIZ UDPゴシック" panose="020B0400000000000000" pitchFamily="50" charset="-128"/>
                      </a:endParaRPr>
                    </a:p>
                  </a:txBody>
                  <a:tcPr/>
                </a:tc>
                <a:tc>
                  <a:txBody>
                    <a:bodyPr/>
                    <a:lstStyle/>
                    <a:p>
                      <a:r>
                        <a:rPr lang="ja-JP" altLang="en-US" dirty="0">
                          <a:latin typeface="BIZ UDPゴシック" panose="020B0400000000000000" pitchFamily="50" charset="-128"/>
                          <a:ea typeface="BIZ UDPゴシック" panose="020B0400000000000000" pitchFamily="50" charset="-128"/>
                        </a:rPr>
                        <a:t>①平時からの備え</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体制構築・整備（各業務の担当者決めや連絡フローの整理等）</a:t>
                      </a:r>
                      <a:endParaRPr lang="en-US" altLang="ja-JP" dirty="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感染症防止</a:t>
                      </a:r>
                      <a:r>
                        <a:rPr lang="ja-JP" altLang="en-US" dirty="0">
                          <a:latin typeface="BIZ UDPゴシック" panose="020B0400000000000000" pitchFamily="50" charset="-128"/>
                          <a:ea typeface="BIZ UDPゴシック" panose="020B0400000000000000" pitchFamily="50" charset="-128"/>
                        </a:rPr>
                        <a:t>に向けた取組の実施</a:t>
                      </a:r>
                      <a:endParaRPr lang="en-US" altLang="ja-JP" dirty="0">
                        <a:latin typeface="BIZ UDPゴシック" panose="020B0400000000000000" pitchFamily="50" charset="-128"/>
                        <a:ea typeface="BIZ UDPゴシック" panose="020B0400000000000000" pitchFamily="50" charset="-128"/>
                      </a:endParaRPr>
                    </a:p>
                    <a:p>
                      <a:r>
                        <a:rPr lang="ja-JP" altLang="en-US" dirty="0" smtClean="0">
                          <a:latin typeface="BIZ UDPゴシック" panose="020B0400000000000000" pitchFamily="50" charset="-128"/>
                          <a:ea typeface="BIZ UDPゴシック" panose="020B0400000000000000" pitchFamily="50" charset="-128"/>
                        </a:rPr>
                        <a:t>備蓄品</a:t>
                      </a:r>
                      <a:r>
                        <a:rPr lang="ja-JP" altLang="en-US" dirty="0">
                          <a:latin typeface="BIZ UDPゴシック" panose="020B0400000000000000" pitchFamily="50" charset="-128"/>
                          <a:ea typeface="BIZ UDPゴシック" panose="020B0400000000000000" pitchFamily="50" charset="-128"/>
                        </a:rPr>
                        <a:t>の確保　　　　　　等</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②初動対応</a:t>
                      </a:r>
                      <a:endParaRPr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③感染拡大防止体制の確立</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保健所との連携</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濃厚接触者への対応</a:t>
                      </a:r>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関係者との情報共有　　　　等</a:t>
                      </a:r>
                      <a:endParaRPr lang="en-US" altLang="ja-JP" dirty="0">
                        <a:latin typeface="BIZ UDPゴシック" panose="020B0400000000000000" pitchFamily="50" charset="-128"/>
                        <a:ea typeface="BIZ UDPゴシック" panose="020B0400000000000000" pitchFamily="50" charset="-128"/>
                      </a:endParaRPr>
                    </a:p>
                    <a:p>
                      <a:endParaRPr kumimoji="1" lang="ja-JP" altLang="en-US" dirty="0">
                        <a:latin typeface="BIZ UDPゴシック" panose="020B0400000000000000" pitchFamily="50" charset="-128"/>
                        <a:ea typeface="BIZ UDPゴシック" panose="020B0400000000000000" pitchFamily="50" charset="-128"/>
                      </a:endParaRPr>
                    </a:p>
                  </a:txBody>
                  <a:tcPr/>
                </a:tc>
                <a:extLst>
                  <a:ext uri="{0D108BD9-81ED-4DB2-BD59-A6C34878D82A}">
                    <a16:rowId xmlns:a16="http://schemas.microsoft.com/office/drawing/2014/main" val="3750182465"/>
                  </a:ext>
                </a:extLst>
              </a:tr>
            </a:tbl>
          </a:graphicData>
        </a:graphic>
      </p:graphicFrame>
    </p:spTree>
    <p:extLst>
      <p:ext uri="{BB962C8B-B14F-4D97-AF65-F5344CB8AC3E}">
        <p14:creationId xmlns:p14="http://schemas.microsoft.com/office/powerpoint/2010/main" val="320401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3600" b="1" dirty="0">
                <a:latin typeface="BIZ UDPゴシック" panose="020B0400000000000000" pitchFamily="50" charset="-128"/>
                <a:ea typeface="BIZ UDPゴシック" panose="020B0400000000000000" pitchFamily="50" charset="-128"/>
              </a:rPr>
              <a:t>(</a:t>
            </a:r>
            <a:r>
              <a:rPr lang="ja-JP" altLang="en-US" sz="3600" b="1" dirty="0">
                <a:latin typeface="BIZ UDPゴシック" panose="020B0400000000000000" pitchFamily="50" charset="-128"/>
                <a:ea typeface="BIZ UDPゴシック" panose="020B0400000000000000" pitchFamily="50" charset="-128"/>
              </a:rPr>
              <a:t>参考</a:t>
            </a:r>
            <a:r>
              <a:rPr lang="en-US" altLang="ja-JP" sz="3600" b="1" dirty="0">
                <a:latin typeface="BIZ UDPゴシック" panose="020B0400000000000000" pitchFamily="50" charset="-128"/>
                <a:ea typeface="BIZ UDPゴシック" panose="020B0400000000000000" pitchFamily="50" charset="-128"/>
              </a:rPr>
              <a:t>)</a:t>
            </a:r>
            <a:r>
              <a:rPr lang="ja-JP" altLang="en-US" sz="3600" b="1" dirty="0">
                <a:latin typeface="BIZ UDPゴシック" panose="020B0400000000000000" pitchFamily="50" charset="-128"/>
                <a:ea typeface="BIZ UDPゴシック" panose="020B0400000000000000" pitchFamily="50" charset="-128"/>
              </a:rPr>
              <a:t>ＢＣＰガイドライン</a:t>
            </a:r>
            <a:r>
              <a:rPr lang="ja-JP" altLang="en-US" sz="4000" b="1" dirty="0">
                <a:latin typeface="BIZ UDPゴシック" panose="020B0400000000000000" pitchFamily="50" charset="-128"/>
                <a:ea typeface="BIZ UDPゴシック" panose="020B0400000000000000" pitchFamily="50" charset="-128"/>
              </a:rPr>
              <a:t/>
            </a:r>
            <a:br>
              <a:rPr lang="ja-JP" altLang="en-US" sz="4000" b="1" dirty="0">
                <a:latin typeface="BIZ UDPゴシック" panose="020B0400000000000000" pitchFamily="50" charset="-128"/>
                <a:ea typeface="BIZ UDPゴシック" panose="020B0400000000000000" pitchFamily="50" charset="-128"/>
              </a:rPr>
            </a:br>
            <a:endParaRPr kumimoji="1" lang="ja-JP" altLang="en-US" sz="4000" dirty="0"/>
          </a:p>
        </p:txBody>
      </p:sp>
      <p:pic>
        <p:nvPicPr>
          <p:cNvPr id="5" name="コンテンツ プレースホルダー 4"/>
          <p:cNvPicPr>
            <a:picLocks noGrp="1" noChangeAspect="1"/>
          </p:cNvPicPr>
          <p:nvPr>
            <p:ph idx="1"/>
          </p:nvPr>
        </p:nvPicPr>
        <p:blipFill>
          <a:blip r:embed="rId2"/>
          <a:stretch>
            <a:fillRect/>
          </a:stretch>
        </p:blipFill>
        <p:spPr>
          <a:xfrm>
            <a:off x="3448715" y="1937092"/>
            <a:ext cx="3132195" cy="4307576"/>
          </a:xfrm>
          <a:prstGeom prst="rect">
            <a:avLst/>
          </a:prstGeom>
        </p:spPr>
      </p:pic>
      <p:sp>
        <p:nvSpPr>
          <p:cNvPr id="4" name="スライド番号プレースホルダー 3"/>
          <p:cNvSpPr>
            <a:spLocks noGrp="1"/>
          </p:cNvSpPr>
          <p:nvPr>
            <p:ph type="sldNum" sz="quarter" idx="12"/>
          </p:nvPr>
        </p:nvSpPr>
        <p:spPr>
          <a:xfrm>
            <a:off x="11372272" y="6244668"/>
            <a:ext cx="420255" cy="280823"/>
          </a:xfrm>
        </p:spPr>
        <p:txBody>
          <a:bodyPr/>
          <a:lstStyle/>
          <a:p>
            <a:fld id="{264A0965-6B44-47F5-AA00-73E6DDC2B7EB}" type="slidenum">
              <a:rPr kumimoji="1" lang="ja-JP" altLang="en-US" smtClean="0"/>
              <a:t>7</a:t>
            </a:fld>
            <a:endParaRPr kumimoji="1" lang="ja-JP" altLang="en-US"/>
          </a:p>
        </p:txBody>
      </p:sp>
      <p:pic>
        <p:nvPicPr>
          <p:cNvPr id="6" name="図 5"/>
          <p:cNvPicPr>
            <a:picLocks noChangeAspect="1"/>
          </p:cNvPicPr>
          <p:nvPr/>
        </p:nvPicPr>
        <p:blipFill>
          <a:blip r:embed="rId3"/>
          <a:stretch>
            <a:fillRect/>
          </a:stretch>
        </p:blipFill>
        <p:spPr>
          <a:xfrm>
            <a:off x="401781" y="1043565"/>
            <a:ext cx="3225064" cy="4432176"/>
          </a:xfrm>
          <a:prstGeom prst="rect">
            <a:avLst/>
          </a:prstGeom>
        </p:spPr>
      </p:pic>
      <p:sp>
        <p:nvSpPr>
          <p:cNvPr id="7" name="テキスト ボックス 6"/>
          <p:cNvSpPr txBox="1"/>
          <p:nvPr/>
        </p:nvSpPr>
        <p:spPr>
          <a:xfrm>
            <a:off x="6913418" y="2286000"/>
            <a:ext cx="4239491" cy="2585323"/>
          </a:xfrm>
          <a:prstGeom prst="rect">
            <a:avLst/>
          </a:prstGeom>
          <a:noFill/>
        </p:spPr>
        <p:txBody>
          <a:bodyPr wrap="square" rtlCol="0">
            <a:spAutoFit/>
          </a:bodyPr>
          <a:lstStyle/>
          <a:p>
            <a:r>
              <a:rPr kumimoji="1" lang="ja-JP" altLang="en-US" dirty="0">
                <a:latin typeface="BIZ UDPゴシック" panose="020B0400000000000000" pitchFamily="50" charset="-128"/>
                <a:ea typeface="BIZ UDPゴシック" panose="020B0400000000000000" pitchFamily="50" charset="-128"/>
              </a:rPr>
              <a:t>厚生労働省でＢＣＰガイドラインが示されています。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ガイドラインの中には、ＢＣＰ策定にあたっての全サービスの共通事項やサービス毎の固有事項等がまとめられています。</a:t>
            </a:r>
            <a:endParaRPr kumimoji="1" lang="en-US" altLang="ja-JP" dirty="0">
              <a:latin typeface="BIZ UDPゴシック" panose="020B0400000000000000" pitchFamily="50" charset="-128"/>
              <a:ea typeface="BIZ UDPゴシック" panose="020B0400000000000000" pitchFamily="50" charset="-128"/>
            </a:endParaRPr>
          </a:p>
          <a:p>
            <a:endParaRPr lang="en-US" altLang="ja-JP" dirty="0">
              <a:latin typeface="BIZ UDPゴシック" panose="020B0400000000000000" pitchFamily="50" charset="-128"/>
              <a:ea typeface="BIZ UDPゴシック" panose="020B0400000000000000" pitchFamily="50" charset="-128"/>
            </a:endParaRPr>
          </a:p>
          <a:p>
            <a:r>
              <a:rPr lang="ja-JP" altLang="en-US" dirty="0">
                <a:latin typeface="BIZ UDPゴシック" panose="020B0400000000000000" pitchFamily="50" charset="-128"/>
                <a:ea typeface="BIZ UDPゴシック" panose="020B0400000000000000" pitchFamily="50" charset="-128"/>
              </a:rPr>
              <a:t>ガイドラインを参考に、策定を行っていただければと思います</a:t>
            </a:r>
            <a:r>
              <a:rPr lang="ja-JP" altLang="en-US" dirty="0"/>
              <a:t>。</a:t>
            </a:r>
            <a:endParaRPr lang="en-US" altLang="ja-JP" dirty="0"/>
          </a:p>
        </p:txBody>
      </p:sp>
      <p:sp>
        <p:nvSpPr>
          <p:cNvPr id="8" name="正方形/長方形 7"/>
          <p:cNvSpPr/>
          <p:nvPr/>
        </p:nvSpPr>
        <p:spPr>
          <a:xfrm>
            <a:off x="7218219" y="5152575"/>
            <a:ext cx="3422073" cy="646331"/>
          </a:xfrm>
          <a:prstGeom prst="rect">
            <a:avLst/>
          </a:prstGeom>
        </p:spPr>
        <p:txBody>
          <a:bodyPr wrap="square">
            <a:spAutoFit/>
          </a:bodyPr>
          <a:lstStyle/>
          <a:p>
            <a:r>
              <a:rPr lang="ja-JP" altLang="en-US" dirty="0">
                <a:latin typeface="BIZ UDPゴシック" panose="020B0400000000000000" pitchFamily="50" charset="-128"/>
                <a:ea typeface="BIZ UDPゴシック" panose="020B0400000000000000" pitchFamily="50" charset="-128"/>
                <a:hlinkClick r:id="rId4"/>
              </a:rPr>
              <a:t>厚生労働省　ＢＣＰガイドライン</a:t>
            </a:r>
            <a:endParaRPr lang="en-US" altLang="ja-JP" dirty="0">
              <a:latin typeface="BIZ UDPゴシック" panose="020B0400000000000000" pitchFamily="50" charset="-128"/>
              <a:ea typeface="BIZ UDPゴシック" panose="020B0400000000000000" pitchFamily="50" charset="-128"/>
            </a:endParaRPr>
          </a:p>
          <a:p>
            <a:endParaRPr lang="ja-JP" altLang="en-US" dirty="0"/>
          </a:p>
        </p:txBody>
      </p:sp>
    </p:spTree>
    <p:extLst>
      <p:ext uri="{BB962C8B-B14F-4D97-AF65-F5344CB8AC3E}">
        <p14:creationId xmlns:p14="http://schemas.microsoft.com/office/powerpoint/2010/main" val="11042605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（参考）厚生労働省ＨＰ</a:t>
            </a:r>
            <a:endParaRPr kumimoji="1" lang="ja-JP" altLang="en-US" dirty="0"/>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8</a:t>
            </a:fld>
            <a:endParaRPr lang="ja-JP" altLang="en-US"/>
          </a:p>
        </p:txBody>
      </p:sp>
      <p:pic>
        <p:nvPicPr>
          <p:cNvPr id="5" name="図 4"/>
          <p:cNvPicPr>
            <a:picLocks noChangeAspect="1"/>
          </p:cNvPicPr>
          <p:nvPr/>
        </p:nvPicPr>
        <p:blipFill rotWithShape="1">
          <a:blip r:embed="rId2"/>
          <a:srcRect l="8686" t="13730" r="32738" b="8429"/>
          <a:stretch/>
        </p:blipFill>
        <p:spPr>
          <a:xfrm>
            <a:off x="235526" y="1246908"/>
            <a:ext cx="5971310" cy="529344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左カーブ矢印 6"/>
          <p:cNvSpPr/>
          <p:nvPr/>
        </p:nvSpPr>
        <p:spPr>
          <a:xfrm rot="-2520000">
            <a:off x="6365638" y="1435917"/>
            <a:ext cx="789709" cy="1578990"/>
          </a:xfrm>
          <a:prstGeom prst="curvedLef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a:solidFill>
                <a:schemeClr val="tx1"/>
              </a:solidFill>
            </a:endParaRPr>
          </a:p>
        </p:txBody>
      </p:sp>
      <p:pic>
        <p:nvPicPr>
          <p:cNvPr id="4" name="図 3"/>
          <p:cNvPicPr>
            <a:picLocks noChangeAspect="1"/>
          </p:cNvPicPr>
          <p:nvPr/>
        </p:nvPicPr>
        <p:blipFill rotWithShape="1">
          <a:blip r:embed="rId3"/>
          <a:srcRect l="15465" t="25844" r="46054" b="23868"/>
          <a:stretch/>
        </p:blipFill>
        <p:spPr>
          <a:xfrm>
            <a:off x="5317180" y="2978072"/>
            <a:ext cx="6347439" cy="31872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837796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10988" y="590233"/>
            <a:ext cx="10972800" cy="1143000"/>
          </a:xfrm>
        </p:spPr>
        <p:txBody>
          <a:bodyPr/>
          <a:lstStyle/>
          <a:p>
            <a:r>
              <a:rPr lang="ja-JP" altLang="en-US" sz="4000" dirty="0">
                <a:latin typeface="BIZ UDPゴシック" panose="020B0400000000000000" pitchFamily="50" charset="-128"/>
                <a:ea typeface="BIZ UDPゴシック" panose="020B0400000000000000" pitchFamily="50" charset="-128"/>
              </a:rPr>
              <a:t>義務化されます！</a:t>
            </a:r>
            <a:r>
              <a:rPr lang="en-US" altLang="ja-JP" sz="5400" dirty="0">
                <a:latin typeface="BIZ UDPゴシック" panose="020B0400000000000000" pitchFamily="50" charset="-128"/>
                <a:ea typeface="BIZ UDPゴシック" panose="020B0400000000000000" pitchFamily="50" charset="-128"/>
              </a:rPr>
              <a:t/>
            </a:r>
            <a:br>
              <a:rPr lang="en-US" altLang="ja-JP" sz="5400" dirty="0">
                <a:latin typeface="BIZ UDPゴシック" panose="020B0400000000000000" pitchFamily="50" charset="-128"/>
                <a:ea typeface="BIZ UDPゴシック" panose="020B0400000000000000" pitchFamily="50" charset="-128"/>
              </a:rPr>
            </a:br>
            <a:r>
              <a:rPr lang="ja-JP" altLang="en-US" sz="3200" dirty="0">
                <a:latin typeface="BIZ UDPゴシック" panose="020B0400000000000000" pitchFamily="50" charset="-128"/>
                <a:ea typeface="BIZ UDPゴシック" panose="020B0400000000000000" pitchFamily="50" charset="-128"/>
              </a:rPr>
              <a:t>（現在経過措置期間・令和６年４月１日から義務化）</a:t>
            </a:r>
            <a:endParaRPr kumimoji="1" lang="ja-JP" altLang="en-US" sz="3200" dirty="0">
              <a:latin typeface="BIZ UDPゴシック" panose="020B0400000000000000" pitchFamily="50" charset="-128"/>
              <a:ea typeface="BIZ UDPゴシック" panose="020B0400000000000000" pitchFamily="50" charset="-128"/>
            </a:endParaRPr>
          </a:p>
        </p:txBody>
      </p:sp>
      <p:sp>
        <p:nvSpPr>
          <p:cNvPr id="3" name="スライド番号プレースホルダー 2"/>
          <p:cNvSpPr>
            <a:spLocks noGrp="1"/>
          </p:cNvSpPr>
          <p:nvPr>
            <p:ph type="sldNum" sz="quarter" idx="12"/>
          </p:nvPr>
        </p:nvSpPr>
        <p:spPr/>
        <p:txBody>
          <a:bodyPr/>
          <a:lstStyle/>
          <a:p>
            <a:fld id="{264A0965-6B44-47F5-AA00-73E6DDC2B7EB}" type="slidenum">
              <a:rPr lang="ja-JP" altLang="en-US" smtClean="0"/>
              <a:pPr/>
              <a:t>9</a:t>
            </a:fld>
            <a:endParaRPr lang="ja-JP" altLang="en-US"/>
          </a:p>
        </p:txBody>
      </p:sp>
      <p:sp>
        <p:nvSpPr>
          <p:cNvPr id="4" name="正方形/長方形 3"/>
          <p:cNvSpPr/>
          <p:nvPr/>
        </p:nvSpPr>
        <p:spPr>
          <a:xfrm>
            <a:off x="2442110" y="2385444"/>
            <a:ext cx="7800109" cy="1754326"/>
          </a:xfrm>
          <a:prstGeom prst="rect">
            <a:avLst/>
          </a:prstGeom>
        </p:spPr>
        <p:txBody>
          <a:bodyPr wrap="square">
            <a:spAutoFit/>
          </a:bodyPr>
          <a:lstStyle/>
          <a:p>
            <a:r>
              <a:rPr lang="ja-JP" altLang="en-US" sz="3600" dirty="0">
                <a:solidFill>
                  <a:schemeClr val="bg1">
                    <a:lumMod val="85000"/>
                  </a:schemeClr>
                </a:solidFill>
                <a:latin typeface="BIZ UDPゴシック" panose="020B0400000000000000" pitchFamily="50" charset="-128"/>
                <a:ea typeface="BIZ UDPゴシック" panose="020B0400000000000000" pitchFamily="50" charset="-128"/>
              </a:rPr>
              <a:t>①業務継続計画（ＢＣＰ）の策定</a:t>
            </a:r>
            <a:endParaRPr lang="en-US" altLang="ja-JP" sz="3600" dirty="0">
              <a:solidFill>
                <a:schemeClr val="bg1">
                  <a:lumMod val="85000"/>
                </a:schemeClr>
              </a:solidFill>
              <a:latin typeface="BIZ UDPゴシック" panose="020B0400000000000000" pitchFamily="50" charset="-128"/>
              <a:ea typeface="BIZ UDPゴシック" panose="020B0400000000000000" pitchFamily="50" charset="-128"/>
            </a:endParaRPr>
          </a:p>
          <a:p>
            <a:r>
              <a:rPr lang="ja-JP" altLang="en-US" sz="3600" b="1" dirty="0">
                <a:latin typeface="BIZ UDPゴシック" panose="020B0400000000000000" pitchFamily="50" charset="-128"/>
                <a:ea typeface="BIZ UDPゴシック" panose="020B0400000000000000" pitchFamily="50" charset="-128"/>
              </a:rPr>
              <a:t>②定期的な研修及び訓練の実施</a:t>
            </a:r>
            <a:endParaRPr lang="en-US" altLang="ja-JP" sz="3600" b="1" dirty="0">
              <a:latin typeface="BIZ UDPゴシック" panose="020B0400000000000000" pitchFamily="50" charset="-128"/>
              <a:ea typeface="BIZ UDPゴシック" panose="020B0400000000000000" pitchFamily="50" charset="-128"/>
            </a:endParaRPr>
          </a:p>
          <a:p>
            <a:r>
              <a:rPr lang="ja-JP" altLang="en-US" sz="3600" dirty="0">
                <a:solidFill>
                  <a:schemeClr val="bg1">
                    <a:lumMod val="85000"/>
                  </a:schemeClr>
                </a:solidFill>
                <a:latin typeface="BIZ UDPゴシック" panose="020B0400000000000000" pitchFamily="50" charset="-128"/>
                <a:ea typeface="BIZ UDPゴシック" panose="020B0400000000000000" pitchFamily="50" charset="-128"/>
              </a:rPr>
              <a:t>③定期的な業務継続計画の見直し</a:t>
            </a:r>
            <a:endParaRPr lang="en-US" altLang="ja-JP" sz="3600" dirty="0">
              <a:solidFill>
                <a:schemeClr val="bg1">
                  <a:lumMod val="85000"/>
                </a:schemeClr>
              </a:solidFill>
              <a:latin typeface="BIZ UDPゴシック" panose="020B0400000000000000" pitchFamily="50" charset="-128"/>
              <a:ea typeface="BIZ UDPゴシック" panose="020B0400000000000000" pitchFamily="50" charset="-128"/>
            </a:endParaRPr>
          </a:p>
        </p:txBody>
      </p:sp>
      <p:pic>
        <p:nvPicPr>
          <p:cNvPr id="6" name="図 5"/>
          <p:cNvPicPr>
            <a:picLocks noChangeAspect="1"/>
          </p:cNvPicPr>
          <p:nvPr/>
        </p:nvPicPr>
        <p:blipFill>
          <a:blip r:embed="rId2"/>
          <a:stretch>
            <a:fillRect/>
          </a:stretch>
        </p:blipFill>
        <p:spPr>
          <a:xfrm>
            <a:off x="7054003" y="4171406"/>
            <a:ext cx="4096867" cy="2176461"/>
          </a:xfrm>
          <a:prstGeom prst="rect">
            <a:avLst/>
          </a:prstGeom>
        </p:spPr>
      </p:pic>
    </p:spTree>
    <p:extLst>
      <p:ext uri="{BB962C8B-B14F-4D97-AF65-F5344CB8AC3E}">
        <p14:creationId xmlns:p14="http://schemas.microsoft.com/office/powerpoint/2010/main" val="258074526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デザインの設定">
  <a:themeElements>
    <a:clrScheme name="ユーザー定義 1">
      <a:dk1>
        <a:sysClr val="windowText" lastClr="000000"/>
      </a:dk1>
      <a:lt1>
        <a:srgbClr val="FFFFFF"/>
      </a:lt1>
      <a:dk2>
        <a:srgbClr val="539F48"/>
      </a:dk2>
      <a:lt2>
        <a:srgbClr val="5B9BC6"/>
      </a:lt2>
      <a:accent1>
        <a:srgbClr val="D37534"/>
      </a:accent1>
      <a:accent2>
        <a:srgbClr val="7E7879"/>
      </a:accent2>
      <a:accent3>
        <a:srgbClr val="49C838"/>
      </a:accent3>
      <a:accent4>
        <a:srgbClr val="5BADE5"/>
      </a:accent4>
      <a:accent5>
        <a:srgbClr val="FB7D27"/>
      </a:accent5>
      <a:accent6>
        <a:srgbClr val="8B838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3353</TotalTime>
  <Words>1525</Words>
  <Application>Microsoft Office PowerPoint</Application>
  <PresentationFormat>ワイド画面</PresentationFormat>
  <Paragraphs>159</Paragraphs>
  <Slides>13</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13</vt:i4>
      </vt:variant>
    </vt:vector>
  </HeadingPairs>
  <TitlesOfParts>
    <vt:vector size="21" baseType="lpstr">
      <vt:lpstr>BIZ UDPゴシック</vt:lpstr>
      <vt:lpstr>FOT-筑紫ゴシック Pro M</vt:lpstr>
      <vt:lpstr>Hiragino Kaku Gothic Pro</vt:lpstr>
      <vt:lpstr>ＭＳ Ｐゴシック</vt:lpstr>
      <vt:lpstr>游ゴシック</vt:lpstr>
      <vt:lpstr>Arial</vt:lpstr>
      <vt:lpstr>Calibri</vt:lpstr>
      <vt:lpstr>3_デザインの設定</vt:lpstr>
      <vt:lpstr>業務継続計画（ＢＣＰ）について</vt:lpstr>
      <vt:lpstr>業務継続計画（ＢＣＰ）とは？</vt:lpstr>
      <vt:lpstr>なぜBCPが求められるのか</vt:lpstr>
      <vt:lpstr>義務化されます！ （現在経過措置期間・令和６年４月１日から義務化） </vt:lpstr>
      <vt:lpstr>義務化されます！ （現在経過措置期間・令和６年４月１日から義務化）</vt:lpstr>
      <vt:lpstr>①業務継続計画（ＢＣＰ）の策定</vt:lpstr>
      <vt:lpstr>(参考)ＢＣＰガイドライン </vt:lpstr>
      <vt:lpstr>（参考）厚生労働省ＨＰ</vt:lpstr>
      <vt:lpstr>義務化されます！ （現在経過措置期間・令和６年４月１日から義務化）</vt:lpstr>
      <vt:lpstr>②定期的な研修・訓練の実施 </vt:lpstr>
      <vt:lpstr>義務化されます！ （現在経過措置期間・令和６年４月１日から義務化）</vt:lpstr>
      <vt:lpstr>③定期的な業務継続計画の見直し </vt:lpstr>
      <vt:lpstr>まとめ</vt:lpstr>
    </vt:vector>
  </TitlesOfParts>
  <Company>Hachiouji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楢島　杏奈</dc:creator>
  <cp:lastModifiedBy>楢島　杏奈</cp:lastModifiedBy>
  <cp:revision>122</cp:revision>
  <cp:lastPrinted>2022-09-27T09:08:21Z</cp:lastPrinted>
  <dcterms:created xsi:type="dcterms:W3CDTF">2022-04-19T02:08:22Z</dcterms:created>
  <dcterms:modified xsi:type="dcterms:W3CDTF">2022-10-04T01:11:30Z</dcterms:modified>
</cp:coreProperties>
</file>