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9"/>
  </p:notesMasterIdLst>
  <p:sldIdLst>
    <p:sldId id="327" r:id="rId3"/>
    <p:sldId id="548" r:id="rId4"/>
    <p:sldId id="549" r:id="rId5"/>
    <p:sldId id="550" r:id="rId6"/>
    <p:sldId id="555" r:id="rId7"/>
    <p:sldId id="544" r:id="rId8"/>
  </p:sldIdLst>
  <p:sldSz cx="9144000" cy="6858000" type="screen4x3"/>
  <p:notesSz cx="6788150" cy="99139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村田　海" initials="村田　海" lastIdx="2" clrIdx="0">
    <p:extLst>
      <p:ext uri="{19B8F6BF-5375-455C-9EA6-DF929625EA0E}">
        <p15:presenceInfo xmlns:p15="http://schemas.microsoft.com/office/powerpoint/2012/main" userId="村田　海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D32E13"/>
    <a:srgbClr val="22784B"/>
    <a:srgbClr val="FB7D27"/>
    <a:srgbClr val="2A965D"/>
    <a:srgbClr val="FF3D01"/>
    <a:srgbClr val="396F53"/>
    <a:srgbClr val="274D39"/>
    <a:srgbClr val="34664C"/>
    <a:srgbClr val="EF5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0" autoAdjust="0"/>
    <p:restoredTop sz="90614" autoAdjust="0"/>
  </p:normalViewPr>
  <p:slideViewPr>
    <p:cSldViewPr snapToGrid="0">
      <p:cViewPr varScale="1">
        <p:scale>
          <a:sx n="66" d="100"/>
          <a:sy n="66" d="100"/>
        </p:scale>
        <p:origin x="8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1532" cy="497418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5048" y="1"/>
            <a:ext cx="2941532" cy="497418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r">
              <a:defRPr sz="1200"/>
            </a:lvl1pPr>
          </a:lstStyle>
          <a:p>
            <a:fld id="{06659A1F-53D1-4FF7-ADF7-BD8DA0AA143C}" type="datetimeFigureOut">
              <a:rPr kumimoji="1" lang="ja-JP" altLang="en-US" smtClean="0"/>
              <a:t>2023/6/23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0875" cy="3344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84" tIns="45592" rIns="91184" bIns="45592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8816" y="4771083"/>
            <a:ext cx="5430520" cy="3903613"/>
          </a:xfrm>
          <a:prstGeom prst="rect">
            <a:avLst/>
          </a:prstGeom>
        </p:spPr>
        <p:txBody>
          <a:bodyPr vert="horz" lIns="91184" tIns="45592" rIns="91184" bIns="4559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16522"/>
            <a:ext cx="2941532" cy="497417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5048" y="9416522"/>
            <a:ext cx="2941532" cy="497417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r">
              <a:defRPr sz="1200"/>
            </a:lvl1pPr>
          </a:lstStyle>
          <a:p>
            <a:fld id="{B88218B8-2F02-4C8A-9CF4-1B7D2D93AC2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0512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218B8-2F02-4C8A-9CF4-1B7D2D93AC25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4622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A74255A-F113-45DA-94FB-B631BFC9C083}" type="datetime1">
              <a:rPr lang="ja-JP" altLang="en-US" smtClean="0">
                <a:solidFill>
                  <a:prstClr val="black"/>
                </a:solidFill>
              </a:rPr>
              <a:pPr/>
              <a:t>2023/6/23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20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48F694A-854A-45D4-8111-D2A788F1CA22}" type="datetime1">
              <a:rPr lang="ja-JP" altLang="en-US" smtClean="0">
                <a:solidFill>
                  <a:prstClr val="black"/>
                </a:solidFill>
              </a:rPr>
              <a:pPr/>
              <a:t>2023/6/23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432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802F10A-55CC-4B1C-879E-FCDE03421F0C}" type="datetime1">
              <a:rPr lang="ja-JP" altLang="en-US" smtClean="0">
                <a:solidFill>
                  <a:prstClr val="black"/>
                </a:solidFill>
              </a:rPr>
              <a:pPr/>
              <a:t>2023/6/23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97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3114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74255A-F113-45DA-94FB-B631BFC9C083}" type="datetime1">
              <a:rPr kumimoji="1" lang="ja-JP" altLang="en-US" smtClean="0"/>
              <a:t>2023/6/23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9935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5FEB67-DE9D-4E21-9062-154375045F18}" type="datetime1">
              <a:rPr kumimoji="1" lang="ja-JP" altLang="en-US" smtClean="0"/>
              <a:t>2023/6/23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A0965-6B44-47F5-AA00-73E6DDC2B7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7236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CD5B86-41AC-4943-A1BF-B43F14EA9AA2}" type="datetime1">
              <a:rPr kumimoji="1" lang="ja-JP" altLang="en-US" smtClean="0"/>
              <a:t>2023/6/23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3331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D5665E-5D7B-4B94-8696-C67C6E130BB1}" type="datetime1">
              <a:rPr kumimoji="1" lang="ja-JP" altLang="en-US" smtClean="0"/>
              <a:t>2023/6/23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8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7148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5DC84A-3FB0-4B47-9A17-4D5C2AC5C7F0}" type="datetime1">
              <a:rPr kumimoji="1" lang="ja-JP" altLang="en-US" smtClean="0"/>
              <a:t>2023/6/23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0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6814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776DED-4412-4528-8B97-D6F9F71A9AED}" type="datetime1">
              <a:rPr kumimoji="1" lang="ja-JP" altLang="en-US" smtClean="0"/>
              <a:t>2023/6/23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4430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0CCC3A-2AB9-4BFD-A6A8-3AD5A0DF1949}" type="datetime1">
              <a:rPr kumimoji="1" lang="ja-JP" altLang="en-US" smtClean="0"/>
              <a:t>2023/6/23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2062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25FEB67-DE9D-4E21-9062-154375045F18}" type="datetime1">
              <a:rPr lang="ja-JP" altLang="en-US" smtClean="0">
                <a:solidFill>
                  <a:prstClr val="black"/>
                </a:solidFill>
              </a:rPr>
              <a:pPr/>
              <a:t>2023/6/23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372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6DE84E-0A7C-462E-96ED-EBFA96B897A2}" type="datetime1">
              <a:rPr kumimoji="1" lang="ja-JP" altLang="en-US" smtClean="0"/>
              <a:t>2023/6/23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8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165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22AE41-1AF5-49C9-9C97-8F30AC8757B1}" type="datetime1">
              <a:rPr kumimoji="1" lang="ja-JP" altLang="en-US" smtClean="0"/>
              <a:t>2023/6/23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0985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8F694A-854A-45D4-8111-D2A788F1CA22}" type="datetime1">
              <a:rPr kumimoji="1" lang="ja-JP" altLang="en-US" smtClean="0"/>
              <a:t>2023/6/23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9913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F10A-55CC-4B1C-879E-FCDE03421F0C}" type="datetime1">
              <a:rPr kumimoji="1" lang="ja-JP" altLang="en-US" smtClean="0"/>
              <a:t>2023/6/23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0688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CCD5B86-41AC-4943-A1BF-B43F14EA9AA2}" type="datetime1">
              <a:rPr lang="ja-JP" altLang="en-US" smtClean="0">
                <a:solidFill>
                  <a:prstClr val="black"/>
                </a:solidFill>
              </a:rPr>
              <a:pPr/>
              <a:t>2023/6/23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7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AD5665E-5D7B-4B94-8696-C67C6E130BB1}" type="datetime1">
              <a:rPr lang="ja-JP" altLang="en-US" smtClean="0">
                <a:solidFill>
                  <a:prstClr val="black"/>
                </a:solidFill>
              </a:rPr>
              <a:pPr/>
              <a:t>2023/6/23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8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715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5DC84A-3FB0-4B47-9A17-4D5C2AC5C7F0}" type="datetime1">
              <a:rPr lang="ja-JP" altLang="en-US" smtClean="0">
                <a:solidFill>
                  <a:prstClr val="black"/>
                </a:solidFill>
              </a:rPr>
              <a:pPr/>
              <a:t>2023/6/23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0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808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7776DED-4412-4528-8B97-D6F9F71A9AED}" type="datetime1">
              <a:rPr lang="ja-JP" altLang="en-US" smtClean="0">
                <a:solidFill>
                  <a:prstClr val="black"/>
                </a:solidFill>
              </a:rPr>
              <a:pPr/>
              <a:t>2023/6/23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49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90CCC3A-2AB9-4BFD-A6A8-3AD5A0DF1949}" type="datetime1">
              <a:rPr lang="ja-JP" altLang="en-US" smtClean="0">
                <a:solidFill>
                  <a:prstClr val="black"/>
                </a:solidFill>
              </a:rPr>
              <a:pPr/>
              <a:t>2023/6/23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845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16DE84E-0A7C-462E-96ED-EBFA96B897A2}" type="datetime1">
              <a:rPr lang="ja-JP" altLang="en-US" smtClean="0">
                <a:solidFill>
                  <a:prstClr val="black"/>
                </a:solidFill>
              </a:rPr>
              <a:pPr/>
              <a:t>2023/6/23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8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00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822AE41-1AF5-49C9-9C97-8F30AC8757B1}" type="datetime1">
              <a:rPr lang="ja-JP" altLang="en-US" smtClean="0">
                <a:solidFill>
                  <a:prstClr val="black"/>
                </a:solidFill>
              </a:rPr>
              <a:pPr/>
              <a:t>2023/6/23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90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C:\Users\644823\Desktop\無題2.png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79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7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C:\Users\644823\Desktop\無題2.png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160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hyperlink" Target="mailto:noreply@mail.graffer.jp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99247" y="1089211"/>
            <a:ext cx="7879977" cy="1788437"/>
          </a:xfrm>
        </p:spPr>
        <p:txBody>
          <a:bodyPr lIns="0" rIns="0"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処遇改善加算等</a:t>
            </a:r>
            <a:r>
              <a:rPr lang="en-US" altLang="ja-JP" sz="3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lang="en-US" altLang="ja-JP" sz="3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実績</a:t>
            </a:r>
            <a:r>
              <a:rPr lang="ja-JP" altLang="en-US" sz="3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報告書の電子</a:t>
            </a:r>
            <a:r>
              <a:rPr lang="ja-JP" altLang="en-US" sz="3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申請方法</a:t>
            </a:r>
            <a:endParaRPr kumimoji="1" lang="ja-JP" altLang="en-US" sz="2000" dirty="0">
              <a:solidFill>
                <a:schemeClr val="accent5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564156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八王子市　福祉部　高齢者いきいき課</a:t>
            </a:r>
            <a:endParaRPr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872" y="3196041"/>
            <a:ext cx="2644726" cy="187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0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2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左矢印 4"/>
          <p:cNvSpPr/>
          <p:nvPr/>
        </p:nvSpPr>
        <p:spPr>
          <a:xfrm>
            <a:off x="6063336" y="4022796"/>
            <a:ext cx="2169762" cy="77491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Ⅰ</a:t>
            </a:r>
            <a:r>
              <a:rPr kumimoji="1" lang="ja-JP" altLang="en-US" sz="20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ここをクリック</a:t>
            </a:r>
            <a:endParaRPr kumimoji="1" lang="ja-JP" altLang="en-US" sz="20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左矢印 7"/>
          <p:cNvSpPr/>
          <p:nvPr/>
        </p:nvSpPr>
        <p:spPr>
          <a:xfrm>
            <a:off x="6063336" y="4814368"/>
            <a:ext cx="2169762" cy="774915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Ⅱ</a:t>
            </a:r>
            <a:r>
              <a:rPr kumimoji="1" lang="ja-JP" altLang="en-US" sz="20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アドレス入力</a:t>
            </a:r>
            <a:endParaRPr kumimoji="1" lang="ja-JP" altLang="en-US" sz="20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0593" y="5572626"/>
            <a:ext cx="8171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hlinkClick r:id="rId2"/>
              </a:rPr>
              <a:t>noreply@mail.graffer.jp</a:t>
            </a:r>
            <a:r>
              <a:rPr lang="ja-JP" altLang="en-US" sz="2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のアドレスからメールがきますのでメール内容に従って申請を進めてください。</a:t>
            </a:r>
            <a:endParaRPr kumimoji="1" lang="ja-JP" altLang="en-US" sz="24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76982" y="368255"/>
            <a:ext cx="817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ステップ①</a:t>
            </a:r>
            <a:endParaRPr kumimoji="1" lang="ja-JP" altLang="en-US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1" name="図 10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9" y="883962"/>
            <a:ext cx="5462069" cy="4688664"/>
          </a:xfrm>
          <a:prstGeom prst="rect">
            <a:avLst/>
          </a:prstGeom>
          <a:ln w="41275">
            <a:solidFill>
              <a:schemeClr val="tx1"/>
            </a:solidFill>
          </a:ln>
        </p:spPr>
      </p:pic>
      <p:sp>
        <p:nvSpPr>
          <p:cNvPr id="6" name="角丸四角形 5"/>
          <p:cNvSpPr/>
          <p:nvPr/>
        </p:nvSpPr>
        <p:spPr>
          <a:xfrm>
            <a:off x="923831" y="4823431"/>
            <a:ext cx="4555684" cy="37839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1807290" y="4240777"/>
            <a:ext cx="2788766" cy="3903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6456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84" y="1013296"/>
            <a:ext cx="7246077" cy="5048955"/>
          </a:xfrm>
          <a:prstGeom prst="rect">
            <a:avLst/>
          </a:prstGeom>
          <a:ln w="47625">
            <a:solidFill>
              <a:schemeClr val="tx1"/>
            </a:solidFill>
          </a:ln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3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3679621" y="4903610"/>
            <a:ext cx="325464" cy="309966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6982" y="368255"/>
            <a:ext cx="817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ステップ②</a:t>
            </a:r>
            <a:endParaRPr kumimoji="1" lang="ja-JP" altLang="en-US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左矢印 7"/>
          <p:cNvSpPr/>
          <p:nvPr/>
        </p:nvSpPr>
        <p:spPr>
          <a:xfrm>
            <a:off x="5780903" y="5369557"/>
            <a:ext cx="2022982" cy="692694"/>
          </a:xfrm>
          <a:prstGeom prst="leftArrow">
            <a:avLst/>
          </a:prstGeom>
          <a:solidFill>
            <a:schemeClr val="tx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Ⅱ</a:t>
            </a:r>
            <a:r>
              <a:rPr kumimoji="1" lang="ja-JP" altLang="en-US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ここをクリック</a:t>
            </a:r>
            <a:endParaRPr kumimoji="1" lang="ja-JP" altLang="en-US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右矢印 5"/>
          <p:cNvSpPr/>
          <p:nvPr/>
        </p:nvSpPr>
        <p:spPr>
          <a:xfrm>
            <a:off x="1460459" y="4677807"/>
            <a:ext cx="1961119" cy="66642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Ⅰ</a:t>
            </a:r>
            <a:r>
              <a:rPr kumimoji="1" lang="ja-JP" altLang="en-US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ここをクリック</a:t>
            </a:r>
            <a:endParaRPr kumimoji="1" lang="ja-JP" altLang="en-US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1739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22" y="1022651"/>
            <a:ext cx="7355687" cy="5325217"/>
          </a:xfrm>
          <a:prstGeom prst="rect">
            <a:avLst/>
          </a:prstGeom>
          <a:ln w="47625">
            <a:solidFill>
              <a:schemeClr val="tx1"/>
            </a:solidFill>
          </a:ln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4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5493820" y="514418"/>
            <a:ext cx="3254644" cy="133285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法人情報の入力</a:t>
            </a:r>
            <a:endParaRPr kumimoji="1" lang="ja-JP" altLang="en-US" sz="20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6982" y="368255"/>
            <a:ext cx="817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ステップ③</a:t>
            </a:r>
            <a:endParaRPr kumimoji="1" lang="ja-JP" altLang="en-US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6582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68" y="998623"/>
            <a:ext cx="7238903" cy="5121089"/>
          </a:xfrm>
          <a:prstGeom prst="rect">
            <a:avLst/>
          </a:prstGeom>
          <a:ln w="47625">
            <a:solidFill>
              <a:srgbClr val="000000"/>
            </a:solidFill>
          </a:ln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025606" y="3153956"/>
            <a:ext cx="2712204" cy="47500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形吹き出し 4"/>
          <p:cNvSpPr/>
          <p:nvPr/>
        </p:nvSpPr>
        <p:spPr>
          <a:xfrm>
            <a:off x="4177714" y="3628964"/>
            <a:ext cx="3601900" cy="1586453"/>
          </a:xfrm>
          <a:prstGeom prst="wedgeEllipse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作成</a:t>
            </a:r>
            <a:r>
              <a:rPr lang="ja-JP" altLang="en-US" sz="24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した報告書を</a:t>
            </a:r>
            <a:r>
              <a:rPr lang="ja-JP" altLang="en-US" sz="24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、添付し、「次へ進む」をクリック！</a:t>
            </a:r>
            <a:endParaRPr kumimoji="1" lang="en-US" altLang="ja-JP" sz="2400" b="1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3737810" y="5559468"/>
            <a:ext cx="1684421" cy="44965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6982" y="368255"/>
            <a:ext cx="817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ステップ⑤</a:t>
            </a:r>
            <a:endParaRPr kumimoji="1" lang="ja-JP" altLang="en-US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8615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6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11106" t="21558" r="33586" b="15730"/>
          <a:stretch/>
        </p:blipFill>
        <p:spPr>
          <a:xfrm>
            <a:off x="968644" y="1100379"/>
            <a:ext cx="7206712" cy="45100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楕円 4"/>
          <p:cNvSpPr/>
          <p:nvPr/>
        </p:nvSpPr>
        <p:spPr>
          <a:xfrm>
            <a:off x="3556532" y="4612058"/>
            <a:ext cx="5191932" cy="173581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提出</a:t>
            </a:r>
            <a:r>
              <a:rPr kumimoji="1" lang="ja-JP" altLang="en-US" sz="24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終了後</a:t>
            </a:r>
            <a:r>
              <a:rPr kumimoji="1" lang="ja-JP" altLang="en-US" sz="24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、登録されたメールアドレスに送信完了メールが送信されます。</a:t>
            </a:r>
            <a:endParaRPr kumimoji="1" lang="ja-JP" altLang="en-US" sz="24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6982" y="368255"/>
            <a:ext cx="817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ステップ⑥</a:t>
            </a:r>
            <a:endParaRPr kumimoji="1" lang="ja-JP" altLang="en-US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7109371"/>
      </p:ext>
    </p:extLst>
  </p:cSld>
  <p:clrMapOvr>
    <a:masterClrMapping/>
  </p:clrMapOvr>
</p:sld>
</file>

<file path=ppt/theme/theme1.xml><?xml version="1.0" encoding="utf-8"?>
<a:theme xmlns:a="http://schemas.openxmlformats.org/drawingml/2006/main" name="2_デザインの設定">
  <a:themeElements>
    <a:clrScheme name="ユーザー定義 1">
      <a:dk1>
        <a:sysClr val="windowText" lastClr="000000"/>
      </a:dk1>
      <a:lt1>
        <a:srgbClr val="FFFFFF"/>
      </a:lt1>
      <a:dk2>
        <a:srgbClr val="539F48"/>
      </a:dk2>
      <a:lt2>
        <a:srgbClr val="5B9BC6"/>
      </a:lt2>
      <a:accent1>
        <a:srgbClr val="D37534"/>
      </a:accent1>
      <a:accent2>
        <a:srgbClr val="7E7879"/>
      </a:accent2>
      <a:accent3>
        <a:srgbClr val="49C838"/>
      </a:accent3>
      <a:accent4>
        <a:srgbClr val="5BADE5"/>
      </a:accent4>
      <a:accent5>
        <a:srgbClr val="FB7D27"/>
      </a:accent5>
      <a:accent6>
        <a:srgbClr val="8B83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デザインの設定">
  <a:themeElements>
    <a:clrScheme name="ユーザー定義 1">
      <a:dk1>
        <a:sysClr val="windowText" lastClr="000000"/>
      </a:dk1>
      <a:lt1>
        <a:srgbClr val="FFFFFF"/>
      </a:lt1>
      <a:dk2>
        <a:srgbClr val="539F48"/>
      </a:dk2>
      <a:lt2>
        <a:srgbClr val="5B9BC6"/>
      </a:lt2>
      <a:accent1>
        <a:srgbClr val="D37534"/>
      </a:accent1>
      <a:accent2>
        <a:srgbClr val="7E7879"/>
      </a:accent2>
      <a:accent3>
        <a:srgbClr val="49C838"/>
      </a:accent3>
      <a:accent4>
        <a:srgbClr val="5BADE5"/>
      </a:accent4>
      <a:accent5>
        <a:srgbClr val="FB7D27"/>
      </a:accent5>
      <a:accent6>
        <a:srgbClr val="8B83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10640</TotalTime>
  <Words>100</Words>
  <Application>Microsoft Office PowerPoint</Application>
  <PresentationFormat>画面に合わせる (4:3)</PresentationFormat>
  <Paragraphs>21</Paragraphs>
  <Slides>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6</vt:i4>
      </vt:variant>
    </vt:vector>
  </HeadingPairs>
  <TitlesOfParts>
    <vt:vector size="15" baseType="lpstr">
      <vt:lpstr>ＭＳ Ｐゴシック</vt:lpstr>
      <vt:lpstr>UD デジタル 教科書体 N-B</vt:lpstr>
      <vt:lpstr>UD デジタル 教科書体 NK-B</vt:lpstr>
      <vt:lpstr>UD デジタル 教科書体 NK-R</vt:lpstr>
      <vt:lpstr>游ゴシック</vt:lpstr>
      <vt:lpstr>Arial</vt:lpstr>
      <vt:lpstr>Calibri</vt:lpstr>
      <vt:lpstr>2_デザインの設定</vt:lpstr>
      <vt:lpstr>デザインの設定</vt:lpstr>
      <vt:lpstr>処遇改善加算等 実績報告書の電子申請方法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Hachiouji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ICTで支える、withコロナ時代の介護予防</dc:title>
  <dc:creator>辻　誠一郎</dc:creator>
  <cp:lastModifiedBy>細井　彩花</cp:lastModifiedBy>
  <cp:revision>967</cp:revision>
  <cp:lastPrinted>2023-03-09T06:58:51Z</cp:lastPrinted>
  <dcterms:created xsi:type="dcterms:W3CDTF">2020-10-13T03:01:35Z</dcterms:created>
  <dcterms:modified xsi:type="dcterms:W3CDTF">2023-06-23T01:04:52Z</dcterms:modified>
</cp:coreProperties>
</file>