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27" r:id="rId3"/>
    <p:sldId id="562" r:id="rId4"/>
    <p:sldId id="549" r:id="rId5"/>
    <p:sldId id="551" r:id="rId6"/>
    <p:sldId id="558" r:id="rId7"/>
    <p:sldId id="560" r:id="rId8"/>
    <p:sldId id="559" r:id="rId9"/>
    <p:sldId id="555" r:id="rId10"/>
    <p:sldId id="544" r:id="rId11"/>
    <p:sldId id="561" r:id="rId12"/>
    <p:sldId id="563" r:id="rId13"/>
    <p:sldId id="564" r:id="rId14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村田　海" initials="村田　海" lastIdx="2" clrIdx="0">
    <p:extLst>
      <p:ext uri="{19B8F6BF-5375-455C-9EA6-DF929625EA0E}">
        <p15:presenceInfo xmlns:p15="http://schemas.microsoft.com/office/powerpoint/2012/main" userId="村田　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2E13"/>
    <a:srgbClr val="22784B"/>
    <a:srgbClr val="FB7D27"/>
    <a:srgbClr val="2A965D"/>
    <a:srgbClr val="FF3D01"/>
    <a:srgbClr val="396F53"/>
    <a:srgbClr val="274D39"/>
    <a:srgbClr val="34664C"/>
    <a:srgbClr val="E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0614" autoAdjust="0"/>
  </p:normalViewPr>
  <p:slideViewPr>
    <p:cSldViewPr snapToGrid="0">
      <p:cViewPr varScale="1">
        <p:scale>
          <a:sx n="100" d="100"/>
          <a:sy n="100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659A1F-53D1-4FF7-ADF7-BD8DA0AA143C}" type="datetimeFigureOut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1083"/>
            <a:ext cx="5430520" cy="3903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88218B8-2F02-4C8A-9CF4-1B7D2D93AC2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5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2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EA09-D8AB-4A38-4006-A69B08C5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0AC502-8B55-E5BF-0F49-EA2EB88DA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D44D17-988F-363E-29AC-67A68D8FA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8E34CD-38B7-E56A-4074-1B006C8DC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45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80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251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95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1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9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2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1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81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43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98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9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2026/6/3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6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lang="ja-JP" altLang="en-US" smtClean="0">
                <a:solidFill>
                  <a:prstClr val="black"/>
                </a:solidFill>
              </a:rPr>
              <a:pPr/>
              <a:t>2026/6/3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hlw.go.jp/shogu-kaizen/apply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0" r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700" b="1" kern="1200">
                <a:latin typeface="+mj-lt"/>
                <a:ea typeface="+mj-ea"/>
                <a:cs typeface="+mj-cs"/>
              </a:rPr>
              <a:t>処遇</a:t>
            </a:r>
            <a:r>
              <a:rPr kumimoji="1" lang="ja-JP" altLang="en-US" sz="1700" b="1" kern="1200" dirty="0">
                <a:latin typeface="+mj-lt"/>
                <a:ea typeface="+mj-ea"/>
                <a:cs typeface="+mj-cs"/>
              </a:rPr>
              <a:t>改善加算等</a:t>
            </a:r>
            <a:br>
              <a:rPr kumimoji="1" lang="ja-JP" altLang="en-US" sz="1700" b="1" kern="1200" dirty="0">
                <a:latin typeface="+mj-lt"/>
                <a:ea typeface="+mj-ea"/>
                <a:cs typeface="+mj-cs"/>
              </a:rPr>
            </a:br>
            <a:r>
              <a:rPr lang="ja-JP" altLang="en-US" sz="1700" dirty="0"/>
              <a:t>実績</a:t>
            </a:r>
            <a:r>
              <a:rPr kumimoji="1" lang="ja-JP" altLang="en-US" sz="1700" b="1" kern="1200" dirty="0">
                <a:latin typeface="+mj-lt"/>
                <a:ea typeface="+mj-ea"/>
                <a:cs typeface="+mj-cs"/>
              </a:rPr>
              <a:t>報告書の電子申請方法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29361"/>
            <a:ext cx="5486400" cy="388162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ja-JP" altLang="en-US" sz="1400" kern="1200">
                <a:latin typeface="+mn-lt"/>
                <a:ea typeface="+mn-ea"/>
                <a:cs typeface="+mn-cs"/>
              </a:rPr>
              <a:t>八王子市　福祉部　高齢者いきいき課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C8346D0-CE66-0B51-E0F8-D6C4DB27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0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A197-EADF-C449-28D1-3A67D8F8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F51F1AA-3AE8-8D28-12F8-1A07D5CAD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4" y="1855025"/>
            <a:ext cx="8420100" cy="460930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C91B32-494C-9928-4596-E024384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09E0360-0BBE-914B-5A40-6C11EBE344FB}"/>
              </a:ext>
            </a:extLst>
          </p:cNvPr>
          <p:cNvSpPr/>
          <p:nvPr/>
        </p:nvSpPr>
        <p:spPr>
          <a:xfrm>
            <a:off x="3556532" y="4752974"/>
            <a:ext cx="5191932" cy="159489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申請終了後、登録されたメールアドレスに送信完了メールが送信されます。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0DA152-A435-229B-6A63-7CE1B2EB7353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ステップ⑨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角丸四角形 5">
            <a:extLst>
              <a:ext uri="{FF2B5EF4-FFF2-40B4-BE49-F238E27FC236}">
                <a16:creationId xmlns:a16="http://schemas.microsoft.com/office/drawing/2014/main" id="{208E0D63-FF85-5DB6-2E77-FB60627ABC0C}"/>
              </a:ext>
            </a:extLst>
          </p:cNvPr>
          <p:cNvSpPr/>
          <p:nvPr/>
        </p:nvSpPr>
        <p:spPr>
          <a:xfrm>
            <a:off x="333873" y="849086"/>
            <a:ext cx="4352427" cy="8978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この画面が出たら申請完了です。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10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D730A912-29AD-BC5F-F544-0DC11CEB5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3" y="2230363"/>
            <a:ext cx="8398341" cy="30956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7776BD-ECFE-F84E-881A-98064A20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695C73-D42D-FCE6-2CCF-8C9F6852A261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加算の対象が「</a:t>
            </a:r>
            <a:r>
              <a:rPr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101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事業所以上」の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場合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23FF06F-3ADC-24E4-EB9B-0B435AC2F279}"/>
              </a:ext>
            </a:extLst>
          </p:cNvPr>
          <p:cNvSpPr/>
          <p:nvPr/>
        </p:nvSpPr>
        <p:spPr>
          <a:xfrm>
            <a:off x="815493" y="4370858"/>
            <a:ext cx="7467600" cy="685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形吹き出し 3">
            <a:extLst>
              <a:ext uri="{FF2B5EF4-FFF2-40B4-BE49-F238E27FC236}">
                <a16:creationId xmlns:a16="http://schemas.microsoft.com/office/drawing/2014/main" id="{F25558B2-12A9-AD30-AEE1-2578D09A5D2D}"/>
              </a:ext>
            </a:extLst>
          </p:cNvPr>
          <p:cNvSpPr/>
          <p:nvPr/>
        </p:nvSpPr>
        <p:spPr>
          <a:xfrm>
            <a:off x="5112888" y="869163"/>
            <a:ext cx="3937621" cy="1608455"/>
          </a:xfrm>
          <a:prstGeom prst="wedgeEllipseCallout">
            <a:avLst>
              <a:gd name="adj1" fmla="val -58866"/>
              <a:gd name="adj2" fmla="val 16392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こちらの様式を使用してください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（最大２０００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まで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記載できます。）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E97563B-4BBB-7C1B-82D1-100B9A1869D8}"/>
              </a:ext>
            </a:extLst>
          </p:cNvPr>
          <p:cNvSpPr/>
          <p:nvPr/>
        </p:nvSpPr>
        <p:spPr>
          <a:xfrm>
            <a:off x="576982" y="953030"/>
            <a:ext cx="4535906" cy="6852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厚労省ホームページ</a:t>
            </a:r>
            <a:endParaRPr kumimoji="1" lang="en-US" altLang="ja-JP" dirty="0"/>
          </a:p>
          <a:p>
            <a:pPr algn="ctr"/>
            <a:r>
              <a:rPr lang="en-US" altLang="ja-JP" sz="1400" dirty="0"/>
              <a:t>URL</a:t>
            </a:r>
            <a:r>
              <a:rPr lang="ja-JP" altLang="en-US" sz="1400" dirty="0"/>
              <a:t>：</a:t>
            </a:r>
            <a:r>
              <a:rPr kumimoji="1" lang="en-US" altLang="ja-JP" sz="1400" dirty="0">
                <a:hlinkClick r:id="rId4"/>
              </a:rPr>
              <a:t>https://www.mhlw.go.jp/shogu-kaizen/apply.html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399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637A-ABE5-46BB-1EAD-4F9E6C2E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49EAF2-1E41-551F-8750-92696EB3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193881"/>
            <a:ext cx="2133600" cy="365125"/>
          </a:xfr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16D5F4-2172-EE4B-D8E3-EB7D75CCBFE9}"/>
              </a:ext>
            </a:extLst>
          </p:cNvPr>
          <p:cNvSpPr txBox="1"/>
          <p:nvPr/>
        </p:nvSpPr>
        <p:spPr>
          <a:xfrm>
            <a:off x="576981" y="368255"/>
            <a:ext cx="827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加算の対象が「２０００事業所を超える」場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6C8A54C-964E-C657-8B3D-67139EAC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12" y="4495174"/>
            <a:ext cx="476316" cy="4667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853961-3885-FB6C-7D96-77A1D993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0" y="1794778"/>
            <a:ext cx="768726" cy="7533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73D34A7-E6C3-3B75-A0A3-3BC73557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7" y="4579909"/>
            <a:ext cx="476316" cy="4667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DA31C0-8CAC-0373-3966-4EF00C0B3A8C}"/>
              </a:ext>
            </a:extLst>
          </p:cNvPr>
          <p:cNvSpPr txBox="1"/>
          <p:nvPr/>
        </p:nvSpPr>
        <p:spPr>
          <a:xfrm>
            <a:off x="576982" y="1069585"/>
            <a:ext cx="817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例：法人が２０００事業所を運営している場合</a:t>
            </a:r>
            <a:endParaRPr kumimoji="1" lang="en-US" altLang="ja-JP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21D3BCF-14E0-BF3E-8B67-78F49222ADB2}"/>
              </a:ext>
            </a:extLst>
          </p:cNvPr>
          <p:cNvSpPr/>
          <p:nvPr/>
        </p:nvSpPr>
        <p:spPr>
          <a:xfrm>
            <a:off x="540903" y="1010815"/>
            <a:ext cx="80621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形吹き出し 3">
            <a:extLst>
              <a:ext uri="{FF2B5EF4-FFF2-40B4-BE49-F238E27FC236}">
                <a16:creationId xmlns:a16="http://schemas.microsoft.com/office/drawing/2014/main" id="{93520619-FD81-1BED-7CBA-D5652224667B}"/>
              </a:ext>
            </a:extLst>
          </p:cNvPr>
          <p:cNvSpPr/>
          <p:nvPr/>
        </p:nvSpPr>
        <p:spPr>
          <a:xfrm>
            <a:off x="5120548" y="1708094"/>
            <a:ext cx="1786465" cy="824925"/>
          </a:xfrm>
          <a:prstGeom prst="wedgeEllipseCallout">
            <a:avLst>
              <a:gd name="adj1" fmla="val -85741"/>
              <a:gd name="adj2" fmla="val 874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最大</a:t>
            </a:r>
            <a:r>
              <a:rPr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２０００</a:t>
            </a:r>
            <a:endParaRPr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事業所しか</a:t>
            </a:r>
            <a:endParaRPr kumimoji="1"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記載できない</a:t>
            </a:r>
            <a:endParaRPr kumimoji="1"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EB98AB89-2711-4EA1-9CEF-E3B738DC84AE}"/>
              </a:ext>
            </a:extLst>
          </p:cNvPr>
          <p:cNvSpPr/>
          <p:nvPr/>
        </p:nvSpPr>
        <p:spPr>
          <a:xfrm>
            <a:off x="3639090" y="2935529"/>
            <a:ext cx="881245" cy="107632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そこで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63B2BC-B36B-FEAE-3FD1-F4429EFB2740}"/>
              </a:ext>
            </a:extLst>
          </p:cNvPr>
          <p:cNvSpPr txBox="1"/>
          <p:nvPr/>
        </p:nvSpPr>
        <p:spPr>
          <a:xfrm>
            <a:off x="2622288" y="2629153"/>
            <a:ext cx="817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実績報告書（最大２０００事業所記載可能）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C854E0-4C74-F9AB-0C5D-C7962DCF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46" y="4495174"/>
            <a:ext cx="476316" cy="4667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0D3F4E-10DB-108E-67D5-AF31AAB9ADCC}"/>
              </a:ext>
            </a:extLst>
          </p:cNvPr>
          <p:cNvSpPr txBox="1"/>
          <p:nvPr/>
        </p:nvSpPr>
        <p:spPr>
          <a:xfrm>
            <a:off x="1075448" y="5224432"/>
            <a:ext cx="2659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実績報告書①（</a:t>
            </a:r>
            <a:r>
              <a:rPr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1-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２０００件を記載）</a:t>
            </a:r>
            <a:endParaRPr kumimoji="1" lang="en-US" altLang="ja-JP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6099FAA-D03D-F7BC-D63B-1D6A3B4ED6C5}"/>
              </a:ext>
            </a:extLst>
          </p:cNvPr>
          <p:cNvSpPr/>
          <p:nvPr/>
        </p:nvSpPr>
        <p:spPr>
          <a:xfrm>
            <a:off x="587895" y="4327309"/>
            <a:ext cx="8015201" cy="1645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EE88F39-C161-AB6D-E299-5AC97D5F0AD7}"/>
              </a:ext>
            </a:extLst>
          </p:cNvPr>
          <p:cNvSpPr/>
          <p:nvPr/>
        </p:nvSpPr>
        <p:spPr>
          <a:xfrm>
            <a:off x="5248275" y="2906152"/>
            <a:ext cx="3190875" cy="1275323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・ファイルを</a:t>
            </a:r>
            <a:r>
              <a:rPr lang="en-US" altLang="ja-JP" b="1" dirty="0">
                <a:solidFill>
                  <a:schemeClr val="tx1"/>
                </a:solidFill>
              </a:rPr>
              <a:t>3</a:t>
            </a:r>
            <a:r>
              <a:rPr lang="ja-JP" altLang="en-US" b="1" dirty="0">
                <a:solidFill>
                  <a:schemeClr val="tx1"/>
                </a:solidFill>
              </a:rPr>
              <a:t>つ作成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en-US" altLang="ja-JP" b="1" dirty="0">
                <a:solidFill>
                  <a:schemeClr val="tx1"/>
                </a:solidFill>
              </a:rPr>
              <a:t>(200</a:t>
            </a:r>
            <a:r>
              <a:rPr lang="en-US" altLang="ja-JP" b="1" dirty="0">
                <a:solidFill>
                  <a:schemeClr val="tx1"/>
                </a:solidFill>
              </a:rPr>
              <a:t>0</a:t>
            </a:r>
            <a:r>
              <a:rPr lang="ja-JP" altLang="en-US" b="1" dirty="0">
                <a:solidFill>
                  <a:schemeClr val="tx1"/>
                </a:solidFill>
              </a:rPr>
              <a:t>事業所</a:t>
            </a:r>
            <a:r>
              <a:rPr kumimoji="1" lang="ja-JP" altLang="en-US" b="1" dirty="0">
                <a:solidFill>
                  <a:schemeClr val="tx1"/>
                </a:solidFill>
              </a:rPr>
              <a:t>ごとに分ける）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・作成したファイルを</a:t>
            </a:r>
            <a:r>
              <a:rPr lang="ja-JP" altLang="en-US" u="sng" dirty="0">
                <a:solidFill>
                  <a:srgbClr val="FF0000"/>
                </a:solidFill>
              </a:rPr>
              <a:t>すべて</a:t>
            </a:r>
            <a:r>
              <a:rPr lang="ja-JP" altLang="en-US" b="1" dirty="0">
                <a:solidFill>
                  <a:schemeClr val="tx1"/>
                </a:solidFill>
              </a:rPr>
              <a:t>八王子市に提出！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B02AF6-A14C-FA27-5204-DCCF5E24C05F}"/>
              </a:ext>
            </a:extLst>
          </p:cNvPr>
          <p:cNvSpPr txBox="1"/>
          <p:nvPr/>
        </p:nvSpPr>
        <p:spPr>
          <a:xfrm>
            <a:off x="3301254" y="5205726"/>
            <a:ext cx="2940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実績報告書②（２００１</a:t>
            </a:r>
            <a:r>
              <a:rPr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４０００件を記載）</a:t>
            </a:r>
            <a:endParaRPr kumimoji="1" lang="en-US" altLang="ja-JP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70FD07-D599-6664-58FC-46F5BEC9CE66}"/>
              </a:ext>
            </a:extLst>
          </p:cNvPr>
          <p:cNvSpPr txBox="1"/>
          <p:nvPr/>
        </p:nvSpPr>
        <p:spPr>
          <a:xfrm>
            <a:off x="5807867" y="5205726"/>
            <a:ext cx="2940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実績報告書③（４００</a:t>
            </a:r>
            <a:r>
              <a:rPr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1-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６０００件を記載）</a:t>
            </a:r>
            <a:endParaRPr kumimoji="1" lang="en-US" altLang="ja-JP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2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5E5F5-265F-6BA5-D02B-D5EA5CB9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テキスト, 手紙&#10;&#10;自動的に生成された説明">
            <a:extLst>
              <a:ext uri="{FF2B5EF4-FFF2-40B4-BE49-F238E27FC236}">
                <a16:creationId xmlns:a16="http://schemas.microsoft.com/office/drawing/2014/main" id="{3C278DD9-3AC0-D596-3AAA-11FED0C2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2" y="2824078"/>
            <a:ext cx="6839905" cy="120984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25F9BE-8B12-5236-E83A-6175DEA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85D1FF-1B4C-7AF3-2F9E-41F7E68B04BA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ステップ①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CA2C4CE9-C525-49A4-B931-088D9B360123}"/>
              </a:ext>
            </a:extLst>
          </p:cNvPr>
          <p:cNvSpPr/>
          <p:nvPr/>
        </p:nvSpPr>
        <p:spPr>
          <a:xfrm>
            <a:off x="1194635" y="3571875"/>
            <a:ext cx="5931354" cy="27622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>
            <a:extLst>
              <a:ext uri="{FF2B5EF4-FFF2-40B4-BE49-F238E27FC236}">
                <a16:creationId xmlns:a16="http://schemas.microsoft.com/office/drawing/2014/main" id="{4BA4B69B-E75C-D740-4631-5B0FD81CCA3F}"/>
              </a:ext>
            </a:extLst>
          </p:cNvPr>
          <p:cNvSpPr/>
          <p:nvPr/>
        </p:nvSpPr>
        <p:spPr>
          <a:xfrm>
            <a:off x="7162800" y="3177665"/>
            <a:ext cx="1585664" cy="106464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</a:t>
            </a:r>
            <a:endParaRPr kumimoji="1" lang="en-US" altLang="ja-JP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クリック</a:t>
            </a:r>
          </a:p>
        </p:txBody>
      </p:sp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C31D2A26-EB73-041A-1882-F2C45BBAA1F7}"/>
              </a:ext>
            </a:extLst>
          </p:cNvPr>
          <p:cNvSpPr/>
          <p:nvPr/>
        </p:nvSpPr>
        <p:spPr>
          <a:xfrm>
            <a:off x="493195" y="857250"/>
            <a:ext cx="3183455" cy="4787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八王子市ホームページ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81F24D-9E47-02CC-FBFA-485D62068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49" y="3616035"/>
            <a:ext cx="166711" cy="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D8B65C7-C9E2-71BD-3B5D-DA21E8EB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6" y="1133474"/>
            <a:ext cx="8356079" cy="506902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ステップ②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角丸四角形 4">
            <a:extLst>
              <a:ext uri="{FF2B5EF4-FFF2-40B4-BE49-F238E27FC236}">
                <a16:creationId xmlns:a16="http://schemas.microsoft.com/office/drawing/2014/main" id="{A4C453EC-448B-A120-BA43-81834E23D4F6}"/>
              </a:ext>
            </a:extLst>
          </p:cNvPr>
          <p:cNvSpPr/>
          <p:nvPr/>
        </p:nvSpPr>
        <p:spPr>
          <a:xfrm>
            <a:off x="5493820" y="686909"/>
            <a:ext cx="3254644" cy="13328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法人情報を入力</a:t>
            </a:r>
          </a:p>
        </p:txBody>
      </p:sp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1B9D172-A61B-64EE-9544-6A401C0C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8" y="2460152"/>
            <a:ext cx="8481764" cy="212387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719011" y="436689"/>
            <a:ext cx="3029454" cy="1563562"/>
          </a:xfrm>
          <a:prstGeom prst="wedgeEllipseCallout">
            <a:avLst>
              <a:gd name="adj1" fmla="val -40138"/>
              <a:gd name="adj2" fmla="val 600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ステップ③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左矢印 4">
            <a:extLst>
              <a:ext uri="{FF2B5EF4-FFF2-40B4-BE49-F238E27FC236}">
                <a16:creationId xmlns:a16="http://schemas.microsoft.com/office/drawing/2014/main" id="{94E30EBC-D418-7BD3-72A8-EA50482DA223}"/>
              </a:ext>
            </a:extLst>
          </p:cNvPr>
          <p:cNvSpPr/>
          <p:nvPr/>
        </p:nvSpPr>
        <p:spPr>
          <a:xfrm>
            <a:off x="5526929" y="4069243"/>
            <a:ext cx="2597896" cy="7447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まず、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48E5938-6E4A-6532-6970-33041285B100}"/>
              </a:ext>
            </a:extLst>
          </p:cNvPr>
          <p:cNvSpPr/>
          <p:nvPr/>
        </p:nvSpPr>
        <p:spPr>
          <a:xfrm>
            <a:off x="3750351" y="4029463"/>
            <a:ext cx="1643298" cy="69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17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D793-9D2E-ED55-B9B3-56EDF41B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A72C069-11DA-15AB-BFA9-184FD38AA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2362200"/>
            <a:ext cx="8113931" cy="258127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382AAB-2739-DFC4-CB5B-030F18D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284BAC-2B98-CA19-9BFA-4B840794066D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D8D8E5-A0C2-AB91-CF3A-220D39F5800F}"/>
              </a:ext>
            </a:extLst>
          </p:cNvPr>
          <p:cNvSpPr/>
          <p:nvPr/>
        </p:nvSpPr>
        <p:spPr>
          <a:xfrm>
            <a:off x="485775" y="3657600"/>
            <a:ext cx="759142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形吹き出し 4">
            <a:extLst>
              <a:ext uri="{FF2B5EF4-FFF2-40B4-BE49-F238E27FC236}">
                <a16:creationId xmlns:a16="http://schemas.microsoft.com/office/drawing/2014/main" id="{315AC399-DBE8-1D2E-0DA2-4E6E92ED776E}"/>
              </a:ext>
            </a:extLst>
          </p:cNvPr>
          <p:cNvSpPr/>
          <p:nvPr/>
        </p:nvSpPr>
        <p:spPr>
          <a:xfrm>
            <a:off x="1291947" y="5305424"/>
            <a:ext cx="5442228" cy="1115887"/>
          </a:xfrm>
          <a:prstGeom prst="wedgeEllipseCallout">
            <a:avLst>
              <a:gd name="adj1" fmla="val 27432"/>
              <a:gd name="adj2" fmla="val -7837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入力欄が表示されるので、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事業者情報を入力！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形吹き出し 3">
            <a:extLst>
              <a:ext uri="{FF2B5EF4-FFF2-40B4-BE49-F238E27FC236}">
                <a16:creationId xmlns:a16="http://schemas.microsoft.com/office/drawing/2014/main" id="{F0F248DD-BA1C-1DBA-DF96-7697B8A57615}"/>
              </a:ext>
            </a:extLst>
          </p:cNvPr>
          <p:cNvSpPr/>
          <p:nvPr/>
        </p:nvSpPr>
        <p:spPr>
          <a:xfrm>
            <a:off x="5719011" y="436689"/>
            <a:ext cx="3029454" cy="1563562"/>
          </a:xfrm>
          <a:prstGeom prst="wedgeEllipseCallout">
            <a:avLst>
              <a:gd name="adj1" fmla="val -40138"/>
              <a:gd name="adj2" fmla="val 600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469E-F5F6-867B-77B7-C9B0ADE2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F99FF64-3CF8-0A23-45A3-981404A3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" y="2348705"/>
            <a:ext cx="8457952" cy="27146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4DD4ED9-5219-77C6-7A96-D5FCD5BA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4E3153-E4F4-9C07-53BE-96BF5747135F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493672-3A64-9518-600F-8F60E669F676}"/>
              </a:ext>
            </a:extLst>
          </p:cNvPr>
          <p:cNvSpPr/>
          <p:nvPr/>
        </p:nvSpPr>
        <p:spPr>
          <a:xfrm>
            <a:off x="457200" y="3763082"/>
            <a:ext cx="7762875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4">
            <a:extLst>
              <a:ext uri="{FF2B5EF4-FFF2-40B4-BE49-F238E27FC236}">
                <a16:creationId xmlns:a16="http://schemas.microsoft.com/office/drawing/2014/main" id="{B0C593B7-0077-C557-2FE3-6FEFFE8216F5}"/>
              </a:ext>
            </a:extLst>
          </p:cNvPr>
          <p:cNvSpPr/>
          <p:nvPr/>
        </p:nvSpPr>
        <p:spPr>
          <a:xfrm>
            <a:off x="5726891" y="4295775"/>
            <a:ext cx="2752724" cy="10226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(2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事業所目がある場合）</a:t>
            </a:r>
            <a:endParaRPr kumimoji="1"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再度、ここをクリック</a:t>
            </a:r>
          </a:p>
        </p:txBody>
      </p:sp>
      <p:sp>
        <p:nvSpPr>
          <p:cNvPr id="16" name="円形吹き出し 3">
            <a:extLst>
              <a:ext uri="{FF2B5EF4-FFF2-40B4-BE49-F238E27FC236}">
                <a16:creationId xmlns:a16="http://schemas.microsoft.com/office/drawing/2014/main" id="{CF60F3CA-C0AD-C47D-DF70-CBE4500247E1}"/>
              </a:ext>
            </a:extLst>
          </p:cNvPr>
          <p:cNvSpPr/>
          <p:nvPr/>
        </p:nvSpPr>
        <p:spPr>
          <a:xfrm>
            <a:off x="5105400" y="619956"/>
            <a:ext cx="3643064" cy="1563562"/>
          </a:xfrm>
          <a:prstGeom prst="wedgeEllipseCallout">
            <a:avLst>
              <a:gd name="adj1" fmla="val 21827"/>
              <a:gd name="adj2" fmla="val 1343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ステップ④）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事業所目を入力後・・・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E24C5A1-A545-5995-3B8E-1C106258F6EB}"/>
              </a:ext>
            </a:extLst>
          </p:cNvPr>
          <p:cNvSpPr/>
          <p:nvPr/>
        </p:nvSpPr>
        <p:spPr>
          <a:xfrm>
            <a:off x="4150268" y="4533939"/>
            <a:ext cx="1528998" cy="658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1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CB3E-07F1-3615-755F-A337E1EAE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F2680817-324E-28D4-DF41-E00135EC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4" y="1944771"/>
            <a:ext cx="8171483" cy="281710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E33162-3059-1A98-7238-20B329D1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F33A0F-3A30-8B79-7052-E42B83148A6D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ステップ⑥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CFD074-36D8-CA95-457F-358EF6EFE96A}"/>
              </a:ext>
            </a:extLst>
          </p:cNvPr>
          <p:cNvSpPr/>
          <p:nvPr/>
        </p:nvSpPr>
        <p:spPr>
          <a:xfrm>
            <a:off x="460547" y="3680069"/>
            <a:ext cx="8042896" cy="567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形吹き出し 3">
            <a:extLst>
              <a:ext uri="{FF2B5EF4-FFF2-40B4-BE49-F238E27FC236}">
                <a16:creationId xmlns:a16="http://schemas.microsoft.com/office/drawing/2014/main" id="{51C30ABC-9261-F217-823B-E0FDD26EC9EE}"/>
              </a:ext>
            </a:extLst>
          </p:cNvPr>
          <p:cNvSpPr/>
          <p:nvPr/>
        </p:nvSpPr>
        <p:spPr>
          <a:xfrm>
            <a:off x="4810125" y="1314450"/>
            <a:ext cx="3937621" cy="1680753"/>
          </a:xfrm>
          <a:prstGeom prst="wedgeEllipseCallout">
            <a:avLst>
              <a:gd name="adj1" fmla="val 20235"/>
              <a:gd name="adj2" fmla="val 840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入力欄が追加されるので、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事業所目の情報を入力！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747E93E-1C1E-D86F-3421-100CFE11FEFD}"/>
              </a:ext>
            </a:extLst>
          </p:cNvPr>
          <p:cNvSpPr/>
          <p:nvPr/>
        </p:nvSpPr>
        <p:spPr>
          <a:xfrm>
            <a:off x="3996469" y="4300636"/>
            <a:ext cx="1528998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矢印 4">
            <a:extLst>
              <a:ext uri="{FF2B5EF4-FFF2-40B4-BE49-F238E27FC236}">
                <a16:creationId xmlns:a16="http://schemas.microsoft.com/office/drawing/2014/main" id="{04C83575-B9BB-68A4-E658-F21DDB592E33}"/>
              </a:ext>
            </a:extLst>
          </p:cNvPr>
          <p:cNvSpPr/>
          <p:nvPr/>
        </p:nvSpPr>
        <p:spPr>
          <a:xfrm>
            <a:off x="5743574" y="4300636"/>
            <a:ext cx="3004171" cy="10528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(3</a:t>
            </a:r>
            <a:r>
              <a:rPr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事業所目以降がある場合）</a:t>
            </a:r>
            <a:endParaRPr lang="en-US" altLang="ja-JP" sz="1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入力後、</a:t>
            </a:r>
            <a:endParaRPr lang="en-US" altLang="ja-JP" sz="1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ここをクリック・・・</a:t>
            </a:r>
          </a:p>
        </p:txBody>
      </p:sp>
      <p:sp>
        <p:nvSpPr>
          <p:cNvPr id="14" name="角丸四角形 5">
            <a:extLst>
              <a:ext uri="{FF2B5EF4-FFF2-40B4-BE49-F238E27FC236}">
                <a16:creationId xmlns:a16="http://schemas.microsoft.com/office/drawing/2014/main" id="{B118D049-9809-AC9D-53EA-8C0411C8528B}"/>
              </a:ext>
            </a:extLst>
          </p:cNvPr>
          <p:cNvSpPr/>
          <p:nvPr/>
        </p:nvSpPr>
        <p:spPr>
          <a:xfrm>
            <a:off x="730277" y="5382445"/>
            <a:ext cx="4641823" cy="1080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この作業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ステップ⑤～⑥）を、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八王子市が指定権者の事業所を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すべて入力し終えるまで続けます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49B18-B00D-AE96-F088-4550F88C9684}"/>
              </a:ext>
            </a:extLst>
          </p:cNvPr>
          <p:cNvSpPr/>
          <p:nvPr/>
        </p:nvSpPr>
        <p:spPr>
          <a:xfrm>
            <a:off x="5525467" y="5981700"/>
            <a:ext cx="2751758" cy="48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他自治体が指定権者の事業所は入力不要</a:t>
            </a:r>
          </a:p>
        </p:txBody>
      </p:sp>
    </p:spTree>
    <p:extLst>
      <p:ext uri="{BB962C8B-B14F-4D97-AF65-F5344CB8AC3E}">
        <p14:creationId xmlns:p14="http://schemas.microsoft.com/office/powerpoint/2010/main" val="14269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8EC2F84-2C1D-3ECC-99AD-6D6E5BE7B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9" y="1108061"/>
            <a:ext cx="8272392" cy="505724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ステップ⑦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D5F11493-AFAA-7290-CDCA-E4048B361D7D}"/>
              </a:ext>
            </a:extLst>
          </p:cNvPr>
          <p:cNvSpPr/>
          <p:nvPr/>
        </p:nvSpPr>
        <p:spPr>
          <a:xfrm>
            <a:off x="350079" y="3102380"/>
            <a:ext cx="414097" cy="447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形吹き出し 4">
            <a:extLst>
              <a:ext uri="{FF2B5EF4-FFF2-40B4-BE49-F238E27FC236}">
                <a16:creationId xmlns:a16="http://schemas.microsoft.com/office/drawing/2014/main" id="{EB930257-B685-1AE5-62C0-DC9EA6B900F3}"/>
              </a:ext>
            </a:extLst>
          </p:cNvPr>
          <p:cNvSpPr/>
          <p:nvPr/>
        </p:nvSpPr>
        <p:spPr>
          <a:xfrm>
            <a:off x="4368522" y="3102381"/>
            <a:ext cx="3784878" cy="1586453"/>
          </a:xfrm>
          <a:prstGeom prst="wedgeEllipseCallout">
            <a:avLst>
              <a:gd name="adj1" fmla="val -46948"/>
              <a:gd name="adj2" fmla="val 11859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作成した計画書を、添付し、「確認画面へ進む」をクリック！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角丸四角形 5">
            <a:extLst>
              <a:ext uri="{FF2B5EF4-FFF2-40B4-BE49-F238E27FC236}">
                <a16:creationId xmlns:a16="http://schemas.microsoft.com/office/drawing/2014/main" id="{0305CE83-0234-E17E-F593-FDF2F5907107}"/>
              </a:ext>
            </a:extLst>
          </p:cNvPr>
          <p:cNvSpPr/>
          <p:nvPr/>
        </p:nvSpPr>
        <p:spPr>
          <a:xfrm>
            <a:off x="3477076" y="5749939"/>
            <a:ext cx="942975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形吹き出し 4">
            <a:extLst>
              <a:ext uri="{FF2B5EF4-FFF2-40B4-BE49-F238E27FC236}">
                <a16:creationId xmlns:a16="http://schemas.microsoft.com/office/drawing/2014/main" id="{95A5EBA5-8D26-B02B-D775-3982A2DA806E}"/>
              </a:ext>
            </a:extLst>
          </p:cNvPr>
          <p:cNvSpPr/>
          <p:nvPr/>
        </p:nvSpPr>
        <p:spPr>
          <a:xfrm>
            <a:off x="4368522" y="3102380"/>
            <a:ext cx="3784878" cy="1586453"/>
          </a:xfrm>
          <a:prstGeom prst="wedgeEllipseCallout">
            <a:avLst>
              <a:gd name="adj1" fmla="val -144592"/>
              <a:gd name="adj2" fmla="val -4171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作成した実績報告書を、添付し、「確認画面へ進む」をクリック！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1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E1817A7-4FB5-EFBA-8456-BDBC25146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5" y="1809734"/>
            <a:ext cx="8511355" cy="281941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ステップ⑧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59F18AF-380D-B35E-1DE9-5A309F97F866}"/>
              </a:ext>
            </a:extLst>
          </p:cNvPr>
          <p:cNvSpPr/>
          <p:nvPr/>
        </p:nvSpPr>
        <p:spPr>
          <a:xfrm>
            <a:off x="4943240" y="4119464"/>
            <a:ext cx="451706" cy="347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3">
            <a:extLst>
              <a:ext uri="{FF2B5EF4-FFF2-40B4-BE49-F238E27FC236}">
                <a16:creationId xmlns:a16="http://schemas.microsoft.com/office/drawing/2014/main" id="{C3D871EA-1E0E-34AC-89AE-5C5EDCAC754A}"/>
              </a:ext>
            </a:extLst>
          </p:cNvPr>
          <p:cNvSpPr/>
          <p:nvPr/>
        </p:nvSpPr>
        <p:spPr>
          <a:xfrm>
            <a:off x="1457325" y="4629150"/>
            <a:ext cx="3937621" cy="1608455"/>
          </a:xfrm>
          <a:prstGeom prst="wedgeEllipseCallout">
            <a:avLst>
              <a:gd name="adj1" fmla="val 42732"/>
              <a:gd name="adj2" fmla="val -5577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確認画面に移るので、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一番下の「送信」をクリック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4687592-601E-87E5-DE2D-0D84D8FF5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8" y="3700347"/>
            <a:ext cx="2534004" cy="4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9371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11398</TotalTime>
  <Words>388</Words>
  <Application>Microsoft Office PowerPoint</Application>
  <PresentationFormat>画面に合わせる (4:3)</PresentationFormat>
  <Paragraphs>74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UD デジタル 教科書体 NK-B</vt:lpstr>
      <vt:lpstr>游ゴシック</vt:lpstr>
      <vt:lpstr>Arial</vt:lpstr>
      <vt:lpstr>2_デザインの設定</vt:lpstr>
      <vt:lpstr>デザインの設定</vt:lpstr>
      <vt:lpstr>処遇改善加算等 実績報告書の電子申請方法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Hachiouji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ICTで支える、withコロナ時代の介護予防</dc:title>
  <dc:creator>辻　誠一郎</dc:creator>
  <cp:lastModifiedBy>伊勢　新</cp:lastModifiedBy>
  <cp:revision>984</cp:revision>
  <cp:lastPrinted>2023-03-09T06:58:51Z</cp:lastPrinted>
  <dcterms:created xsi:type="dcterms:W3CDTF">2020-10-13T03:01:35Z</dcterms:created>
  <dcterms:modified xsi:type="dcterms:W3CDTF">2026-06-03T00:43:19Z</dcterms:modified>
</cp:coreProperties>
</file>