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0" r:id="rId4"/>
    <p:sldId id="452" r:id="rId5"/>
    <p:sldId id="443" r:id="rId6"/>
    <p:sldId id="444" r:id="rId7"/>
    <p:sldId id="447" r:id="rId8"/>
    <p:sldId id="445" r:id="rId9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EFEF3"/>
    <a:srgbClr val="FFFFCC"/>
    <a:srgbClr val="000000"/>
    <a:srgbClr val="E99417"/>
    <a:srgbClr val="FFCC00"/>
    <a:srgbClr val="B6FEED"/>
    <a:srgbClr val="374E5F"/>
    <a:srgbClr val="FFFFF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380" autoAdjust="0"/>
  </p:normalViewPr>
  <p:slideViewPr>
    <p:cSldViewPr>
      <p:cViewPr>
        <p:scale>
          <a:sx n="80" d="100"/>
          <a:sy n="80" d="100"/>
        </p:scale>
        <p:origin x="-147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1878" y="786"/>
      </p:cViewPr>
      <p:guideLst>
        <p:guide orient="horz" pos="313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245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245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E580295-E8B1-41E4-8155-A08AECA1031D}" type="slidenum">
              <a:rPr lang="ja-JP" altLang="en-US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1" y="4721227"/>
            <a:ext cx="4991100" cy="4471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45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2450"/>
            <a:ext cx="2949575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fld id="{C8EFBABF-622F-4D8C-AC72-30508914B92E}" type="slidenum">
              <a:rPr lang="ja-JP" altLang="en-US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1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2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FBABF-622F-4D8C-AC72-30508914B92E}" type="slidenum">
              <a:rPr lang="ja-JP" altLang="en-US" smtClean="0"/>
              <a:pPr>
                <a:defRPr/>
              </a:pPr>
              <a:t>8</a:t>
            </a:fld>
            <a:endParaRPr lang="en-US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448E9EB3-77D7-4FFB-9385-D784BD581E43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0AFBF-EF29-4E9F-955F-5672F2021681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9E4AD-0897-4C06-9E52-DEC2D99DAD54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E32DE-135A-4797-9560-C1E0D1AFD949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0A525F97-FFDF-4A86-A70E-95914EF49211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2A9B6-C86D-42A8-8546-32062001C240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7BF41-4D38-42EB-9988-29B64FC35C2C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FE6F6-D430-4FC0-83E0-5EE99CFE198F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20EAF-7E81-4539-B645-5CDDF4B84177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C9AF0-F016-4159-B14E-DDB768AA247D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FF2A2-5354-431D-B6EC-B55DD0102881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TW" altLang="en-US" smtClean="0"/>
              <a:t>都市経営戦略会議資料</a:t>
            </a:r>
            <a:endParaRPr lang="en-US" altLang="ja-JP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451C1-8558-4CBC-AA84-E4EA466DA810}" type="slidenum">
              <a:rPr lang="ja-JP" altLang="en-US" smtClean="0"/>
              <a:pPr>
                <a:defRPr/>
              </a:pPr>
              <a:t>&lt;#&gt;</a:t>
            </a:fld>
            <a:endParaRPr lang="en-US" altLang="ja-JP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52400"/>
            <a:ext cx="8075240" cy="990600"/>
          </a:xfrm>
        </p:spPr>
        <p:txBody>
          <a:bodyPr>
            <a:normAutofit/>
          </a:bodyPr>
          <a:lstStyle/>
          <a:p>
            <a:endParaRPr kumimoji="1" lang="ja-JP" altLang="en-US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73016"/>
            <a:ext cx="37150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708920"/>
            <a:ext cx="3988135" cy="232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467544" y="1268760"/>
            <a:ext cx="820891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</a:rPr>
              <a:t>Ⅰ</a:t>
            </a:r>
            <a:r>
              <a:rPr lang="ja-JP" altLang="en-US" sz="4000" dirty="0" smtClean="0">
                <a:solidFill>
                  <a:schemeClr val="tx1"/>
                </a:solidFill>
              </a:rPr>
              <a:t>　義務教育学校について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96336" y="692696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別紙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endParaRPr kumimoji="1" lang="ja-JP" altLang="en-US" sz="20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　現在の八王子の小中一貫校</a:t>
            </a:r>
            <a:endParaRPr kumimoji="1"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331640" y="1556792"/>
            <a:ext cx="6629400" cy="4343400"/>
          </a:xfrm>
        </p:spPr>
        <p:txBody>
          <a:bodyPr/>
          <a:lstStyle/>
          <a:p>
            <a:pPr eaLnBrk="1" fontAlgn="t" hangingPunct="1"/>
            <a:endParaRPr lang="ja-JP" altLang="ja-JP" b="1" dirty="0" smtClean="0"/>
          </a:p>
          <a:p>
            <a:pPr eaLnBrk="1" fontAlgn="t" hangingPunct="1"/>
            <a:endParaRPr lang="ja-JP" altLang="ja-JP" b="1" dirty="0" smtClean="0"/>
          </a:p>
          <a:p>
            <a:pPr eaLnBrk="1" fontAlgn="t" hangingPunct="1"/>
            <a:endParaRPr lang="ja-JP" altLang="ja-JP" dirty="0" smtClean="0"/>
          </a:p>
          <a:p>
            <a:pPr eaLnBrk="1" fontAlgn="t" hangingPunct="1"/>
            <a:endParaRPr lang="ja-JP" altLang="ja-JP" dirty="0" smtClean="0"/>
          </a:p>
          <a:p>
            <a:pPr eaLnBrk="1" fontAlgn="t" hangingPunct="1"/>
            <a:endParaRPr lang="ja-JP" altLang="ja-JP" dirty="0" smtClean="0"/>
          </a:p>
          <a:p>
            <a:pPr eaLnBrk="1" fontAlgn="t" hangingPunct="1"/>
            <a:endParaRPr lang="ja-JP" altLang="ja-JP" dirty="0" smtClean="0"/>
          </a:p>
          <a:p>
            <a:pPr eaLnBrk="1" fontAlgn="t" hangingPunct="1"/>
            <a:endParaRPr lang="ja-JP" altLang="ja-JP" dirty="0" smtClean="0"/>
          </a:p>
          <a:p>
            <a:pPr eaLnBrk="1" fontAlgn="t" hangingPunct="1"/>
            <a:endParaRPr lang="ja-JP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187624" y="1700808"/>
          <a:ext cx="6984776" cy="269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91"/>
                <a:gridCol w="5556485"/>
              </a:tblGrid>
              <a:tr h="38988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項目</a:t>
                      </a:r>
                      <a:endParaRPr kumimoji="1" lang="en-US" altLang="ja-JP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規定内容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3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修業年限</a:t>
                      </a:r>
                    </a:p>
                    <a:p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小学校６年間＋中学校３年間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683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校長１名（副校長　３名）</a:t>
                      </a:r>
                      <a:endParaRPr kumimoji="1" lang="en-US" altLang="ja-JP" sz="20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小学校と中学校　二つの組織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90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免　　許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それぞれの校種の免許</a:t>
                      </a:r>
                      <a:endParaRPr kumimoji="1" lang="en-US" altLang="ja-JP" sz="20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（他校種の指導については兼務発令にて対応）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 bwMode="auto">
          <a:xfrm>
            <a:off x="1187624" y="4653136"/>
            <a:ext cx="7056784" cy="1080120"/>
          </a:xfrm>
          <a:prstGeom prst="rect">
            <a:avLst/>
          </a:prstGeom>
          <a:solidFill>
            <a:srgbClr val="CEFEF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ja-JP" dirty="0" smtClean="0">
                <a:latin typeface="ＭＳ Ｐゴシック" pitchFamily="50" charset="-128"/>
                <a:ea typeface="ＭＳ Ｐゴシック" pitchFamily="50" charset="-128"/>
              </a:rPr>
              <a:t>同じ設置者（市町村）が小学校と中学校を併設し、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ja-JP" dirty="0" smtClean="0">
                <a:latin typeface="ＭＳ Ｐゴシック" pitchFamily="50" charset="-128"/>
                <a:ea typeface="ＭＳ Ｐゴシック" pitchFamily="50" charset="-128"/>
              </a:rPr>
              <a:t>接続して小中一貫教育を行うもの。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　義務教育学校　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　</a:t>
            </a:r>
            <a:endParaRPr kumimoji="1" lang="ja-JP" altLang="en-US" sz="1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（学校教育法等の一部を改正する法律から</a:t>
            </a:r>
            <a:r>
              <a:rPr lang="en-US" altLang="ja-JP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平成２８年４月１日施行</a:t>
            </a:r>
            <a:r>
              <a:rPr lang="en-US" altLang="ja-JP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14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259632" y="1628800"/>
            <a:ext cx="6480720" cy="151216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2000" dirty="0" smtClean="0"/>
              <a:t>第一章　第一条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ja-JP" altLang="en-US" dirty="0" smtClean="0"/>
              <a:t> この法律で、学校とは幼稚園、小学校、中学校、</a:t>
            </a:r>
            <a:endParaRPr lang="en-US" altLang="ja-JP" dirty="0" smtClean="0"/>
          </a:p>
          <a:p>
            <a:pPr>
              <a:buNone/>
            </a:pPr>
            <a:r>
              <a:rPr lang="ja-JP" altLang="en-US" b="1" u="sng" dirty="0" smtClean="0"/>
              <a:t>義務教育学校</a:t>
            </a:r>
            <a:r>
              <a:rPr lang="ja-JP" altLang="en-US" dirty="0" smtClean="0"/>
              <a:t>、高等学校、中等教育学校、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特別支援学校、大学及び高等専門学校とする。</a:t>
            </a:r>
            <a:endParaRPr lang="en-US" altLang="ja-JP" dirty="0" smtClean="0"/>
          </a:p>
        </p:txBody>
      </p:sp>
      <p:graphicFrame>
        <p:nvGraphicFramePr>
          <p:cNvPr id="8" name="コンテンツ プレースホルダ 6"/>
          <p:cNvGraphicFramePr>
            <a:graphicFrameLocks/>
          </p:cNvGraphicFramePr>
          <p:nvPr/>
        </p:nvGraphicFramePr>
        <p:xfrm>
          <a:off x="1259632" y="3212976"/>
          <a:ext cx="6480720" cy="26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5127603"/>
              </a:tblGrid>
              <a:tr h="3621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項　目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規定内容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91933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修業年限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９年間（ただし、小学校段階に相当する</a:t>
                      </a:r>
                      <a:endParaRPr kumimoji="1" lang="en-US" altLang="ja-JP" sz="20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６年を前期課程、中学校段階に</a:t>
                      </a:r>
                      <a:endParaRPr kumimoji="1" lang="en-US" altLang="ja-JP" sz="20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相当する３年を後期課程）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40745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組　　織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校長　</a:t>
                      </a:r>
                      <a:r>
                        <a:rPr kumimoji="1" lang="en-US" altLang="ja-JP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名　（＊）</a:t>
                      </a:r>
                      <a:endParaRPr kumimoji="1" lang="en-US" altLang="ja-JP" sz="20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一つの教職員組織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526035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免　　許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教員は原則小・中免許状の併用</a:t>
                      </a:r>
                      <a:endParaRPr kumimoji="1" lang="ja-JP" altLang="en-US" sz="2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36912"/>
            <a:ext cx="3917370" cy="296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467544" y="1268760"/>
            <a:ext cx="820891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</a:rPr>
              <a:t>Ⅱ</a:t>
            </a:r>
            <a:r>
              <a:rPr lang="ja-JP" altLang="en-US" sz="4000" dirty="0" smtClean="0">
                <a:solidFill>
                  <a:schemeClr val="tx1"/>
                </a:solidFill>
              </a:rPr>
              <a:t>　本市の義務教育学校への考え方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  <p:pic>
        <p:nvPicPr>
          <p:cNvPr id="10" name="図 9" descr="画像１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645024"/>
            <a:ext cx="37444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5" cy="1584176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義務教育学校に求めるもの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　　　　　　　</a:t>
            </a:r>
            <a:endParaRPr kumimoji="1" lang="ja-JP" altLang="en-US" sz="20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5576" y="1628800"/>
            <a:ext cx="7848872" cy="4032448"/>
          </a:xfrm>
          <a:prstGeom prst="roundRect">
            <a:avLst>
              <a:gd name="adj" fmla="val 7832"/>
            </a:avLst>
          </a:prstGeom>
          <a:solidFill>
            <a:srgbClr val="CEFE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○ 学習、生活、行事等の教育活動が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　　さらに</a:t>
            </a:r>
            <a:r>
              <a:rPr lang="ja-JP" altLang="en-US" sz="3200" b="1" dirty="0" smtClean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９年間の系統性</a:t>
            </a:r>
            <a:r>
              <a:rPr lang="ja-JP" altLang="en-US" sz="3200" dirty="0" smtClean="0">
                <a:solidFill>
                  <a:srgbClr val="002060"/>
                </a:solidFill>
              </a:rPr>
              <a:t>をもって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　　計画、実施される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○ 全児童・生徒の個に応じた指導・支援が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　　９年間を通じて</a:t>
            </a:r>
            <a:r>
              <a:rPr lang="ja-JP" altLang="en-US" sz="3200" b="1" dirty="0" smtClean="0">
                <a:solidFill>
                  <a:srgbClr val="002060"/>
                </a:solidFill>
                <a:latin typeface="ＭＳ Ｐゴシック" pitchFamily="50" charset="-128"/>
                <a:ea typeface="ＭＳ Ｐゴシック" pitchFamily="50" charset="-128"/>
              </a:rPr>
              <a:t>全教職員</a:t>
            </a:r>
            <a:r>
              <a:rPr lang="ja-JP" altLang="en-US" sz="3200" dirty="0" smtClean="0">
                <a:solidFill>
                  <a:srgbClr val="002060"/>
                </a:solidFill>
              </a:rPr>
              <a:t>で実施される</a:t>
            </a:r>
            <a:endParaRPr lang="en-US" altLang="ja-JP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ja-JP" altLang="en-US" sz="3200" dirty="0" smtClean="0">
                <a:solidFill>
                  <a:srgbClr val="002060"/>
                </a:solidFill>
              </a:rPr>
              <a:t>　</a:t>
            </a:r>
            <a:endParaRPr lang="en-US" altLang="ja-JP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01081" cy="990600"/>
          </a:xfrm>
        </p:spPr>
        <p:txBody>
          <a:bodyPr/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-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① いずみの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森小中学校のコンセプト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endParaRPr kumimoji="1" lang="ja-JP" altLang="en-US" sz="20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8092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880"/>
              </a:lnSpc>
              <a:buNone/>
            </a:pPr>
            <a:r>
              <a:rPr lang="ja-JP" altLang="en-US" sz="2000" dirty="0" smtClean="0"/>
              <a:t>八王子市立いずみの森小中学校改築基本計画報告書から</a:t>
            </a:r>
            <a:endParaRPr lang="en-US" altLang="ja-JP" sz="2000" dirty="0" smtClean="0"/>
          </a:p>
          <a:p>
            <a:pPr>
              <a:lnSpc>
                <a:spcPts val="2880"/>
              </a:lnSpc>
              <a:buNone/>
            </a:pPr>
            <a:r>
              <a:rPr lang="ja-JP" altLang="en-US" sz="3100" dirty="0" smtClean="0">
                <a:latin typeface="HG丸ｺﾞｼｯｸM-PRO" pitchFamily="50" charset="-128"/>
                <a:ea typeface="HG丸ｺﾞｼｯｸM-PRO" pitchFamily="50" charset="-128"/>
              </a:rPr>
              <a:t> メインテーマ　</a:t>
            </a:r>
            <a:endParaRPr lang="en-US" altLang="ja-JP" sz="3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sz="3100" dirty="0" smtClean="0">
                <a:latin typeface="HG丸ｺﾞｼｯｸM-PRO" pitchFamily="50" charset="-128"/>
                <a:ea typeface="HG丸ｺﾞｼｯｸM-PRO" pitchFamily="50" charset="-128"/>
              </a:rPr>
              <a:t>   「子どもたちと地域が共に成長し、</a:t>
            </a:r>
            <a:endParaRPr lang="en-US" altLang="ja-JP" sz="3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  </a:t>
            </a:r>
            <a:r>
              <a:rPr lang="ja-JP" altLang="en-US" sz="3100" dirty="0" smtClean="0">
                <a:latin typeface="HG丸ｺﾞｼｯｸM-PRO" pitchFamily="50" charset="-128"/>
                <a:ea typeface="HG丸ｺﾞｼｯｸM-PRO" pitchFamily="50" charset="-128"/>
              </a:rPr>
              <a:t>愛され続けるいずみの森の学舎をめざして」</a:t>
            </a:r>
            <a:endParaRPr lang="en-US" altLang="ja-JP" sz="3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endParaRPr lang="en-US" altLang="ja-JP" dirty="0" smtClean="0"/>
          </a:p>
          <a:p>
            <a:pPr>
              <a:lnSpc>
                <a:spcPts val="2880"/>
              </a:lnSpc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〇子どもたちが毎日、明るく、楽しく通える学校</a:t>
            </a:r>
            <a:endParaRPr lang="en-US" altLang="ja-JP" sz="28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〇水と緑豊かな自然と調和した学習環境</a:t>
            </a:r>
            <a:endParaRPr lang="en-US" altLang="ja-JP" sz="28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〇小中一貫校ならではの９年間のつながりとふれあいの空間づくり</a:t>
            </a:r>
            <a:endParaRPr lang="en-US" altLang="ja-JP" sz="28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〇ユニバーサルデザインや防犯面に配慮した安全安心に過ごせる学校</a:t>
            </a:r>
            <a:endParaRPr lang="en-US" altLang="ja-JP" sz="28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〇防災拠点やコミュニティ形成を図る地域の核となる学校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dirty="0" smtClean="0"/>
              <a:t>　</a:t>
            </a:r>
            <a:r>
              <a:rPr lang="ja-JP" altLang="en-US" dirty="0" smtClean="0">
                <a:latin typeface="+mn-ea"/>
              </a:rPr>
              <a:t>　　</a:t>
            </a:r>
            <a:endParaRPr kumimoji="1"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01081" cy="990600"/>
          </a:xfrm>
        </p:spPr>
        <p:txBody>
          <a:bodyPr/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-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② 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いずみの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森小中学校のコンセプト</a:t>
            </a:r>
            <a: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</a:br>
            <a:endParaRPr kumimoji="1" lang="ja-JP" altLang="en-US" sz="20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848872" cy="4607024"/>
          </a:xfrm>
        </p:spPr>
        <p:txBody>
          <a:bodyPr/>
          <a:lstStyle/>
          <a:p>
            <a:pPr>
              <a:lnSpc>
                <a:spcPts val="2880"/>
              </a:lnSpc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「子どもたちと地域が共に成長し、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880"/>
              </a:lnSpc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愛され続けるいずみの森の学舎をめざして」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r">
              <a:lnSpc>
                <a:spcPts val="1800"/>
              </a:lnSpc>
              <a:buNone/>
            </a:pPr>
            <a:r>
              <a:rPr lang="ja-JP" altLang="en-US" sz="2000" dirty="0" smtClean="0">
                <a:latin typeface="+mn-ea"/>
              </a:rPr>
              <a:t>　　　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</a:t>
            </a:r>
            <a:r>
              <a:rPr lang="ja-JP" altLang="en-US" dirty="0" smtClean="0">
                <a:latin typeface="+mn-ea"/>
              </a:rPr>
              <a:t>　　</a:t>
            </a:r>
            <a:endParaRPr kumimoji="1"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 bwMode="auto">
          <a:xfrm>
            <a:off x="899592" y="2852936"/>
            <a:ext cx="7128792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ja-JP" altLang="en-US" sz="2800" dirty="0" smtClean="0"/>
              <a:t>いずみの森小中学校（義務教育学校）の</a:t>
            </a:r>
            <a:endParaRPr lang="en-US" altLang="ja-JP" sz="2800" dirty="0" smtClean="0"/>
          </a:p>
          <a:p>
            <a:pPr algn="ctr">
              <a:buNone/>
            </a:pPr>
            <a:r>
              <a:rPr lang="ja-JP" altLang="en-US" sz="2800" dirty="0" smtClean="0"/>
              <a:t>２つの柱</a:t>
            </a:r>
            <a:endParaRPr lang="en-US" altLang="ja-JP" sz="2800" dirty="0" smtClean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899592" y="4077072"/>
            <a:ext cx="3456384" cy="1296144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dirty="0" smtClean="0"/>
              <a:t>社会の形成者とし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ての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基礎学力等基本的資質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の育成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</a:t>
            </a:r>
            <a:endParaRPr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　　　　　　　　　　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572000" y="4077072"/>
            <a:ext cx="3456384" cy="1296144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地域に貢献する人材の育成　</a:t>
            </a: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endParaRPr lang="en-US" altLang="ja-JP" sz="2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851920" y="2348880"/>
            <a:ext cx="1152128" cy="50405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 noGrp="1"/>
          </p:cNvSpPr>
          <p:nvPr>
            <p:ph type="title"/>
          </p:nvPr>
        </p:nvSpPr>
        <p:spPr bwMode="auto">
          <a:xfrm>
            <a:off x="467544" y="404664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３　</a:t>
            </a:r>
            <a:r>
              <a:rPr lang="ja-JP" altLang="en-US" sz="2800" noProof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義務教育学校としての教育活動（例）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812461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ホームベース 3"/>
          <p:cNvSpPr/>
          <p:nvPr/>
        </p:nvSpPr>
        <p:spPr>
          <a:xfrm>
            <a:off x="4644008" y="4509120"/>
            <a:ext cx="3960440" cy="648072"/>
          </a:xfrm>
          <a:prstGeom prst="homePlate">
            <a:avLst>
              <a:gd name="adj" fmla="val 2251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個の状況に応じた学習教室</a:t>
            </a:r>
            <a:endParaRPr kumimoji="1" lang="ja-JP" altLang="en-US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19561</TotalTime>
  <Words>193</Words>
  <Application>Microsoft Office PowerPoint</Application>
  <PresentationFormat>画面に合わせる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アース</vt:lpstr>
      <vt:lpstr>スライド 1</vt:lpstr>
      <vt:lpstr> １　現在の八王子の小中一貫校</vt:lpstr>
      <vt:lpstr> ２　義務教育学校　　　　　　 　　　　　</vt:lpstr>
      <vt:lpstr>スライド 4</vt:lpstr>
      <vt:lpstr>　　   １ 義務教育学校に求めるもの 　　　　　　　　　</vt:lpstr>
      <vt:lpstr>２-① いずみの森小中学校のコンセプト </vt:lpstr>
      <vt:lpstr>２-② いずみの森小中学校のコンセプト </vt:lpstr>
      <vt:lpstr>３　義務教育学校としての教育活動（例）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株主総会タイトル</dc:title>
  <dc:creator>610220</dc:creator>
  <cp:lastModifiedBy>714082</cp:lastModifiedBy>
  <cp:revision>1724</cp:revision>
  <dcterms:created xsi:type="dcterms:W3CDTF">2013-07-02T04:12:07Z</dcterms:created>
  <dcterms:modified xsi:type="dcterms:W3CDTF">2017-07-20T23:19:49Z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TC062561641041</vt:lpwstr>
  </property>
</Properties>
</file>