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4"/>
  </p:sldMasterIdLst>
  <p:notesMasterIdLst>
    <p:notesMasterId r:id="rId7"/>
  </p:notesMasterIdLst>
  <p:handoutMasterIdLst>
    <p:handoutMasterId r:id="rId8"/>
  </p:handoutMasterIdLst>
  <p:sldIdLst>
    <p:sldId id="386" r:id="rId5"/>
    <p:sldId id="260" r:id="rId6"/>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933F"/>
    <a:srgbClr val="ED701B"/>
    <a:srgbClr val="00581B"/>
    <a:srgbClr val="00641F"/>
    <a:srgbClr val="007424"/>
    <a:srgbClr val="00601E"/>
    <a:srgbClr val="7E7879"/>
    <a:srgbClr val="5B9BC6"/>
    <a:srgbClr val="539F48"/>
    <a:srgbClr val="537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9" autoAdjust="0"/>
    <p:restoredTop sz="80029" autoAdjust="0"/>
  </p:normalViewPr>
  <p:slideViewPr>
    <p:cSldViewPr>
      <p:cViewPr varScale="1">
        <p:scale>
          <a:sx n="51" d="100"/>
          <a:sy n="51" d="100"/>
        </p:scale>
        <p:origin x="2664" y="36"/>
      </p:cViewPr>
      <p:guideLst>
        <p:guide orient="horz" pos="3120"/>
        <p:guide pos="2160"/>
      </p:guideLst>
    </p:cSldViewPr>
  </p:slideViewPr>
  <p:outlineViewPr>
    <p:cViewPr>
      <p:scale>
        <a:sx n="33" d="100"/>
        <a:sy n="33" d="100"/>
      </p:scale>
      <p:origin x="0" y="780"/>
    </p:cViewPr>
  </p:outlineViewPr>
  <p:notesTextViewPr>
    <p:cViewPr>
      <p:scale>
        <a:sx n="100" d="100"/>
        <a:sy n="100" d="100"/>
      </p:scale>
      <p:origin x="0" y="0"/>
    </p:cViewPr>
  </p:notesTextViewPr>
  <p:notesViewPr>
    <p:cSldViewPr>
      <p:cViewPr varScale="1">
        <p:scale>
          <a:sx n="64" d="100"/>
          <a:sy n="64" d="100"/>
        </p:scale>
        <p:origin x="-3426" y="-120"/>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18621" cy="493237"/>
          </a:xfrm>
          <a:prstGeom prst="rect">
            <a:avLst/>
          </a:prstGeom>
        </p:spPr>
        <p:txBody>
          <a:bodyPr vert="horz" lIns="90625" tIns="45312" rIns="90625" bIns="4531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3" y="1"/>
            <a:ext cx="2918621" cy="493237"/>
          </a:xfrm>
          <a:prstGeom prst="rect">
            <a:avLst/>
          </a:prstGeom>
        </p:spPr>
        <p:txBody>
          <a:bodyPr vert="horz" lIns="90625" tIns="45312" rIns="90625" bIns="45312" rtlCol="0"/>
          <a:lstStyle>
            <a:lvl1pPr algn="r">
              <a:defRPr sz="1200"/>
            </a:lvl1pPr>
          </a:lstStyle>
          <a:p>
            <a:fld id="{4B804A56-E013-4E7D-9DF4-0FBE755CFB90}" type="datetimeFigureOut">
              <a:rPr kumimoji="1" lang="ja-JP" altLang="en-US" smtClean="0"/>
              <a:pPr/>
              <a:t>2023/9/28</a:t>
            </a:fld>
            <a:endParaRPr kumimoji="1" lang="ja-JP" altLang="en-US"/>
          </a:p>
        </p:txBody>
      </p:sp>
      <p:sp>
        <p:nvSpPr>
          <p:cNvPr id="4" name="フッター プレースホルダー 3"/>
          <p:cNvSpPr>
            <a:spLocks noGrp="1"/>
          </p:cNvSpPr>
          <p:nvPr>
            <p:ph type="ftr" sz="quarter" idx="2"/>
          </p:nvPr>
        </p:nvSpPr>
        <p:spPr>
          <a:xfrm>
            <a:off x="2" y="9371501"/>
            <a:ext cx="2918621" cy="493236"/>
          </a:xfrm>
          <a:prstGeom prst="rect">
            <a:avLst/>
          </a:prstGeom>
        </p:spPr>
        <p:txBody>
          <a:bodyPr vert="horz" lIns="90625" tIns="45312" rIns="90625" bIns="4531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3" y="9371501"/>
            <a:ext cx="2918621" cy="493236"/>
          </a:xfrm>
          <a:prstGeom prst="rect">
            <a:avLst/>
          </a:prstGeom>
        </p:spPr>
        <p:txBody>
          <a:bodyPr vert="horz" lIns="90625" tIns="45312" rIns="90625" bIns="45312" rtlCol="0" anchor="b"/>
          <a:lstStyle>
            <a:lvl1pPr algn="r">
              <a:defRPr sz="1200"/>
            </a:lvl1pPr>
          </a:lstStyle>
          <a:p>
            <a:fld id="{4B0211C1-B31E-44ED-A61C-21782CF3AE80}" type="slidenum">
              <a:rPr kumimoji="1" lang="ja-JP" altLang="en-US" smtClean="0"/>
              <a:pPr/>
              <a:t>‹#›</a:t>
            </a:fld>
            <a:endParaRPr kumimoji="1" lang="ja-JP" altLang="en-US"/>
          </a:p>
        </p:txBody>
      </p:sp>
    </p:spTree>
    <p:extLst>
      <p:ext uri="{BB962C8B-B14F-4D97-AF65-F5344CB8AC3E}">
        <p14:creationId xmlns:p14="http://schemas.microsoft.com/office/powerpoint/2010/main" val="1907659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8831" cy="493316"/>
          </a:xfrm>
          <a:prstGeom prst="rect">
            <a:avLst/>
          </a:prstGeom>
        </p:spPr>
        <p:txBody>
          <a:bodyPr vert="horz" lIns="90625" tIns="45312" rIns="90625" bIns="453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1"/>
            <a:ext cx="2918831" cy="493316"/>
          </a:xfrm>
          <a:prstGeom prst="rect">
            <a:avLst/>
          </a:prstGeom>
        </p:spPr>
        <p:txBody>
          <a:bodyPr vert="horz" lIns="90625" tIns="45312" rIns="90625" bIns="45312" rtlCol="0"/>
          <a:lstStyle>
            <a:lvl1pPr algn="r">
              <a:defRPr sz="1200"/>
            </a:lvl1pPr>
          </a:lstStyle>
          <a:p>
            <a:fld id="{AD941A18-B0B8-4BEB-BD50-EDF48ECE033E}" type="datetimeFigureOut">
              <a:rPr kumimoji="1" lang="ja-JP" altLang="en-US" smtClean="0"/>
              <a:pPr/>
              <a:t>2023/9/28</a:t>
            </a:fld>
            <a:endParaRPr kumimoji="1" lang="ja-JP" altLang="en-US"/>
          </a:p>
        </p:txBody>
      </p:sp>
      <p:sp>
        <p:nvSpPr>
          <p:cNvPr id="4" name="スライド イメージ プレースホルダー 3"/>
          <p:cNvSpPr>
            <a:spLocks noGrp="1" noRot="1" noChangeAspect="1"/>
          </p:cNvSpPr>
          <p:nvPr>
            <p:ph type="sldImg" idx="2"/>
          </p:nvPr>
        </p:nvSpPr>
        <p:spPr>
          <a:xfrm>
            <a:off x="2089150" y="741363"/>
            <a:ext cx="2557463" cy="3695700"/>
          </a:xfrm>
          <a:prstGeom prst="rect">
            <a:avLst/>
          </a:prstGeom>
          <a:noFill/>
          <a:ln w="12700">
            <a:solidFill>
              <a:prstClr val="black"/>
            </a:solidFill>
          </a:ln>
        </p:spPr>
        <p:txBody>
          <a:bodyPr vert="horz" lIns="90625" tIns="45312" rIns="90625" bIns="45312"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0625" tIns="45312" rIns="90625" bIns="453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6"/>
            <a:ext cx="2918831" cy="493316"/>
          </a:xfrm>
          <a:prstGeom prst="rect">
            <a:avLst/>
          </a:prstGeom>
        </p:spPr>
        <p:txBody>
          <a:bodyPr vert="horz" lIns="90625" tIns="45312" rIns="90625" bIns="453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3316"/>
          </a:xfrm>
          <a:prstGeom prst="rect">
            <a:avLst/>
          </a:prstGeom>
        </p:spPr>
        <p:txBody>
          <a:bodyPr vert="horz" lIns="90625" tIns="45312" rIns="90625" bIns="45312" rtlCol="0" anchor="b"/>
          <a:lstStyle>
            <a:lvl1pPr algn="r">
              <a:defRPr sz="1200"/>
            </a:lvl1pPr>
          </a:lstStyle>
          <a:p>
            <a:fld id="{9E90B4C8-9E68-4281-AABE-E4B14796861D}" type="slidenum">
              <a:rPr kumimoji="1" lang="ja-JP" altLang="en-US" smtClean="0"/>
              <a:pPr/>
              <a:t>‹#›</a:t>
            </a:fld>
            <a:endParaRPr kumimoji="1" lang="ja-JP" altLang="en-US"/>
          </a:p>
        </p:txBody>
      </p:sp>
    </p:spTree>
    <p:extLst>
      <p:ext uri="{BB962C8B-B14F-4D97-AF65-F5344CB8AC3E}">
        <p14:creationId xmlns:p14="http://schemas.microsoft.com/office/powerpoint/2010/main" val="7386004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9150" y="741363"/>
            <a:ext cx="2557463" cy="3695700"/>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E90B4C8-9E68-4281-AABE-E4B14796861D}" type="slidenum">
              <a:rPr kumimoji="1" lang="ja-JP" altLang="en-US" smtClean="0"/>
              <a:pPr/>
              <a:t>1</a:t>
            </a:fld>
            <a:endParaRPr kumimoji="1" lang="ja-JP" altLang="en-US"/>
          </a:p>
        </p:txBody>
      </p:sp>
    </p:spTree>
    <p:extLst>
      <p:ext uri="{BB962C8B-B14F-4D97-AF65-F5344CB8AC3E}">
        <p14:creationId xmlns:p14="http://schemas.microsoft.com/office/powerpoint/2010/main" val="1783985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9150" y="741363"/>
            <a:ext cx="2557463" cy="3695700"/>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9E90B4C8-9E68-4281-AABE-E4B14796861D}" type="slidenum">
              <a:rPr kumimoji="1" lang="ja-JP" altLang="en-US" smtClean="0"/>
              <a:pPr/>
              <a:t>2</a:t>
            </a:fld>
            <a:endParaRPr kumimoji="1" lang="ja-JP" altLang="en-US"/>
          </a:p>
        </p:txBody>
      </p:sp>
    </p:spTree>
    <p:extLst>
      <p:ext uri="{BB962C8B-B14F-4D97-AF65-F5344CB8AC3E}">
        <p14:creationId xmlns:p14="http://schemas.microsoft.com/office/powerpoint/2010/main" val="3355354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a:prstGeom prst="rect">
            <a:avLst/>
          </a:prstGeo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a:prstGeom prst="rect">
            <a:avLst/>
          </a:prstGeo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CA74255A-F113-45DA-94FB-B631BFC9C083}" type="datetime1">
              <a:rPr kumimoji="1" lang="ja-JP" altLang="en-US" smtClean="0"/>
              <a:t>2023/9/28</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360458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2311401"/>
            <a:ext cx="6172200" cy="6537502"/>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448F694A-854A-45D4-8111-D2A788F1CA22}" type="datetime1">
              <a:rPr kumimoji="1" lang="ja-JP" altLang="en-US" smtClean="0"/>
              <a:t>2023/9/28</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313560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a:prstGeom prst="rect">
            <a:avLst/>
          </a:prstGeo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B802F10A-55CC-4B1C-879E-FCDE03421F0C}" type="datetime1">
              <a:rPr kumimoji="1" lang="ja-JP" altLang="en-US" smtClean="0"/>
              <a:t>2023/9/28</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354182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42900" y="2311401"/>
            <a:ext cx="6172200" cy="6537502"/>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925FEB67-DE9D-4E21-9062-154375045F18}" type="datetime1">
              <a:rPr kumimoji="1" lang="ja-JP" altLang="en-US" smtClean="0"/>
              <a:t>2023/9/28</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4914900" y="9181395"/>
            <a:ext cx="1600200" cy="527403"/>
          </a:xfrm>
          <a:prstGeom prst="rect">
            <a:avLst/>
          </a:prstGeom>
        </p:spPr>
        <p:txBody>
          <a:bodyPr/>
          <a:lstStyle/>
          <a:p>
            <a:fld id="{264A0965-6B44-47F5-AA00-73E6DDC2B7EB}" type="slidenum">
              <a:rPr kumimoji="1" lang="ja-JP" altLang="en-US" smtClean="0"/>
              <a:t>‹#›</a:t>
            </a:fld>
            <a:endParaRPr kumimoji="1" lang="ja-JP" altLang="en-US"/>
          </a:p>
        </p:txBody>
      </p:sp>
    </p:spTree>
    <p:extLst>
      <p:ext uri="{BB962C8B-B14F-4D97-AF65-F5344CB8AC3E}">
        <p14:creationId xmlns:p14="http://schemas.microsoft.com/office/powerpoint/2010/main" val="202658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a:prstGeom prst="rect">
            <a:avLst/>
          </a:prstGeom>
        </p:spPr>
        <p:txBody>
          <a:bodyPr anchor="t"/>
          <a:lstStyle>
            <a:lvl1pPr algn="l">
              <a:defRPr sz="5778"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a:prstGeom prst="rect">
            <a:avLst/>
          </a:prstGeo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a:xfrm>
            <a:off x="342900" y="9181395"/>
            <a:ext cx="1600200" cy="527403"/>
          </a:xfrm>
          <a:prstGeom prst="rect">
            <a:avLst/>
          </a:prstGeom>
        </p:spPr>
        <p:txBody>
          <a:bodyPr/>
          <a:lstStyle/>
          <a:p>
            <a:fld id="{ACCD5B86-41AC-4943-A1BF-B43F14EA9AA2}" type="datetime1">
              <a:rPr kumimoji="1" lang="ja-JP" altLang="en-US" smtClean="0"/>
              <a:t>2023/9/28</a:t>
            </a:fld>
            <a:endParaRPr kumimoji="1" lang="ja-JP" altLang="en-US"/>
          </a:p>
        </p:txBody>
      </p:sp>
      <p:sp>
        <p:nvSpPr>
          <p:cNvPr id="5" name="フッター プレースホルダー 4"/>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4127759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a:prstGeom prst="rect">
            <a:avLst/>
          </a:prstGeo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a:prstGeom prst="rect">
            <a:avLst/>
          </a:prstGeo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1AD5665E-5D7B-4B94-8696-C67C6E130BB1}" type="datetime1">
              <a:rPr kumimoji="1" lang="ja-JP" altLang="en-US" smtClean="0"/>
              <a:t>2023/9/28</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8"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2608059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a:prstGeom prst="rect">
            <a:avLst/>
          </a:prstGeo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a:prstGeom prst="rect">
            <a:avLst/>
          </a:prstGeo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a:prstGeom prst="rect">
            <a:avLst/>
          </a:prstGeo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a:prstGeom prst="rect">
            <a:avLst/>
          </a:prstGeo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a:xfrm>
            <a:off x="342900" y="9181395"/>
            <a:ext cx="1600200" cy="527403"/>
          </a:xfrm>
          <a:prstGeom prst="rect">
            <a:avLst/>
          </a:prstGeom>
        </p:spPr>
        <p:txBody>
          <a:bodyPr/>
          <a:lstStyle/>
          <a:p>
            <a:fld id="{B65DC84A-3FB0-4B47-9A17-4D5C2AC5C7F0}" type="datetime1">
              <a:rPr kumimoji="1" lang="ja-JP" altLang="en-US" smtClean="0"/>
              <a:t>2023/9/28</a:t>
            </a:fld>
            <a:endParaRPr kumimoji="1" lang="ja-JP" altLang="en-US"/>
          </a:p>
        </p:txBody>
      </p:sp>
      <p:sp>
        <p:nvSpPr>
          <p:cNvPr id="8" name="フッター プレースホルダー 7"/>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10"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3872503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a:xfrm>
            <a:off x="342900" y="9181395"/>
            <a:ext cx="1600200" cy="527403"/>
          </a:xfrm>
          <a:prstGeom prst="rect">
            <a:avLst/>
          </a:prstGeom>
        </p:spPr>
        <p:txBody>
          <a:bodyPr/>
          <a:lstStyle/>
          <a:p>
            <a:fld id="{67776DED-4412-4528-8B97-D6F9F71A9AED}" type="datetime1">
              <a:rPr kumimoji="1" lang="ja-JP" altLang="en-US" smtClean="0"/>
              <a:t>2023/9/28</a:t>
            </a:fld>
            <a:endParaRPr kumimoji="1" lang="ja-JP" altLang="en-US"/>
          </a:p>
        </p:txBody>
      </p:sp>
      <p:sp>
        <p:nvSpPr>
          <p:cNvPr id="4" name="フッター プレースホルダー 3"/>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6"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244189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42900" y="9181395"/>
            <a:ext cx="1600200" cy="527403"/>
          </a:xfrm>
          <a:prstGeom prst="rect">
            <a:avLst/>
          </a:prstGeom>
        </p:spPr>
        <p:txBody>
          <a:bodyPr/>
          <a:lstStyle/>
          <a:p>
            <a:fld id="{490CCC3A-2AB9-4BFD-A6A8-3AD5A0DF1949}" type="datetime1">
              <a:rPr kumimoji="1" lang="ja-JP" altLang="en-US" smtClean="0"/>
              <a:t>2023/9/28</a:t>
            </a:fld>
            <a:endParaRPr kumimoji="1" lang="ja-JP" altLang="en-US"/>
          </a:p>
        </p:txBody>
      </p:sp>
      <p:sp>
        <p:nvSpPr>
          <p:cNvPr id="3" name="フッター プレースホルダー 2"/>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5"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175176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a:prstGeom prst="rect">
            <a:avLst/>
          </a:prstGeom>
        </p:spPr>
        <p:txBody>
          <a:bodyPr anchor="b"/>
          <a:lstStyle>
            <a:lvl1pPr algn="l">
              <a:defRPr sz="2889"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a:prstGeom prst="rect">
            <a:avLst/>
          </a:prstGeo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a:prstGeom prst="rect">
            <a:avLst/>
          </a:prstGeo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E16DE84E-0A7C-462E-96ED-EBFA96B897A2}" type="datetime1">
              <a:rPr kumimoji="1" lang="ja-JP" altLang="en-US" smtClean="0"/>
              <a:t>2023/9/28</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8"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3412666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889"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a:prstGeom prst="rect">
            <a:avLst/>
          </a:prstGeo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a:prstGeom prst="rect">
            <a:avLst/>
          </a:prstGeo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a:xfrm>
            <a:off x="342900" y="9181395"/>
            <a:ext cx="1600200" cy="527403"/>
          </a:xfrm>
          <a:prstGeom prst="rect">
            <a:avLst/>
          </a:prstGeom>
        </p:spPr>
        <p:txBody>
          <a:bodyPr/>
          <a:lstStyle/>
          <a:p>
            <a:fld id="{F822AE41-1AF5-49C9-9C97-8F30AC8757B1}" type="datetime1">
              <a:rPr kumimoji="1" lang="ja-JP" altLang="en-US" smtClean="0"/>
              <a:t>2023/9/28</a:t>
            </a:fld>
            <a:endParaRPr kumimoji="1" lang="ja-JP" altLang="en-US"/>
          </a:p>
        </p:txBody>
      </p:sp>
      <p:sp>
        <p:nvSpPr>
          <p:cNvPr id="6" name="フッター プレースホルダー 5"/>
          <p:cNvSpPr>
            <a:spLocks noGrp="1"/>
          </p:cNvSpPr>
          <p:nvPr>
            <p:ph type="ftr" sz="quarter" idx="11"/>
          </p:nvPr>
        </p:nvSpPr>
        <p:spPr>
          <a:xfrm>
            <a:off x="2343150" y="9181395"/>
            <a:ext cx="2171700" cy="527403"/>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4961148" y="8905440"/>
            <a:ext cx="1600200" cy="527403"/>
          </a:xfrm>
          <a:prstGeom prst="rect">
            <a:avLst/>
          </a:prstGeom>
        </p:spPr>
        <p:txBody>
          <a:bodyPr/>
          <a:lstStyle>
            <a:lvl1pPr algn="r">
              <a:defRPr/>
            </a:lvl1pPr>
          </a:lstStyle>
          <a:p>
            <a:fld id="{264A0965-6B44-47F5-AA00-73E6DDC2B7EB}" type="slidenum">
              <a:rPr lang="ja-JP" altLang="en-US" smtClean="0"/>
              <a:pPr/>
              <a:t>‹#›</a:t>
            </a:fld>
            <a:endParaRPr lang="ja-JP" altLang="en-US"/>
          </a:p>
        </p:txBody>
      </p:sp>
    </p:spTree>
    <p:extLst>
      <p:ext uri="{BB962C8B-B14F-4D97-AF65-F5344CB8AC3E}">
        <p14:creationId xmlns:p14="http://schemas.microsoft.com/office/powerpoint/2010/main" val="2245757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図 6" descr="C:\Users\644823\Desktop\無題2.png"/>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7384" y="0"/>
            <a:ext cx="6885384" cy="9906000"/>
          </a:xfrm>
          <a:prstGeom prst="rect">
            <a:avLst/>
          </a:prstGeom>
          <a:noFill/>
          <a:ln>
            <a:noFill/>
          </a:ln>
        </p:spPr>
      </p:pic>
    </p:spTree>
    <p:extLst>
      <p:ext uri="{BB962C8B-B14F-4D97-AF65-F5344CB8AC3E}">
        <p14:creationId xmlns:p14="http://schemas.microsoft.com/office/powerpoint/2010/main" val="1802512817"/>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iming>
    <p:tnLst>
      <p:par>
        <p:cTn id="1" dur="indefinite" restart="never" nodeType="tmRoot"/>
      </p:par>
    </p:tnLst>
  </p:timing>
  <p:hf hdr="0" ftr="0" dt="0"/>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anose="020B0604020202020204"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anose="020B0604020202020204"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anose="020B0604020202020204"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emf"/><Relationship Id="rId5" Type="http://schemas.openxmlformats.org/officeDocument/2006/relationships/image" Target="../media/image5.png"/><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ordArt 2"/>
          <p:cNvSpPr>
            <a:spLocks noChangeArrowheads="1" noChangeShapeType="1" noTextEdit="1"/>
          </p:cNvSpPr>
          <p:nvPr/>
        </p:nvSpPr>
        <p:spPr bwMode="auto">
          <a:xfrm>
            <a:off x="512676" y="662809"/>
            <a:ext cx="5832648" cy="689791"/>
          </a:xfrm>
          <a:prstGeom prst="rect">
            <a:avLst/>
          </a:prstGeom>
          <a:noFill/>
        </p:spPr>
        <p:txBody>
          <a:bodyPr wrap="none" fromWordArt="1">
            <a:prstTxWarp prst="textPlain">
              <a:avLst>
                <a:gd name="adj" fmla="val 50000"/>
              </a:avLst>
            </a:prstTxWarp>
          </a:bodyPr>
          <a:lstStyle/>
          <a:p>
            <a:pPr algn="ctr" rtl="0"/>
            <a:r>
              <a:rPr lang="ja-JP" altLang="en-US" sz="700" kern="10" dirty="0" smtClean="0">
                <a:ln w="6600">
                  <a:solidFill>
                    <a:schemeClr val="tx1"/>
                  </a:solidFill>
                  <a:prstDash val="solid"/>
                </a:ln>
                <a:solidFill>
                  <a:schemeClr val="accent5">
                    <a:lumMod val="75000"/>
                  </a:schemeClr>
                </a:solidFill>
                <a:latin typeface="HG創英角ﾎﾟｯﾌﾟ体"/>
                <a:ea typeface="HG創英角ﾎﾟｯﾌﾟ体"/>
              </a:rPr>
              <a:t>ウィッグ・補整具</a:t>
            </a:r>
            <a:r>
              <a:rPr lang="ja-JP" altLang="en-US" sz="700" kern="10" dirty="0" smtClean="0">
                <a:ln w="6600">
                  <a:solidFill>
                    <a:schemeClr val="tx1"/>
                  </a:solidFill>
                  <a:prstDash val="solid"/>
                </a:ln>
                <a:solidFill>
                  <a:schemeClr val="accent5">
                    <a:lumMod val="75000"/>
                  </a:schemeClr>
                </a:solidFill>
                <a:latin typeface="HG創英角ﾎﾟｯﾌﾟ体"/>
                <a:ea typeface="HG創英角ﾎﾟｯﾌﾟ体"/>
              </a:rPr>
              <a:t>購入等費用助成</a:t>
            </a:r>
            <a:r>
              <a:rPr lang="ja-JP" altLang="en-US" sz="700" kern="10" dirty="0" smtClean="0">
                <a:ln w="6600">
                  <a:solidFill>
                    <a:schemeClr val="tx1"/>
                  </a:solidFill>
                  <a:prstDash val="solid"/>
                </a:ln>
                <a:solidFill>
                  <a:schemeClr val="accent5">
                    <a:lumMod val="75000"/>
                  </a:schemeClr>
                </a:solidFill>
                <a:latin typeface="HG創英角ﾎﾟｯﾌﾟ体"/>
                <a:ea typeface="HG創英角ﾎﾟｯﾌﾟ体"/>
              </a:rPr>
              <a:t>事業</a:t>
            </a:r>
            <a:endParaRPr lang="ja-JP" altLang="en-US" sz="700" kern="10" dirty="0">
              <a:ln w="6600">
                <a:solidFill>
                  <a:schemeClr val="tx1"/>
                </a:solidFill>
                <a:prstDash val="solid"/>
              </a:ln>
              <a:solidFill>
                <a:schemeClr val="accent5">
                  <a:lumMod val="75000"/>
                </a:schemeClr>
              </a:solidFill>
              <a:latin typeface="HG創英角ﾎﾟｯﾌﾟ体"/>
              <a:ea typeface="HG創英角ﾎﾟｯﾌﾟ体"/>
            </a:endParaRPr>
          </a:p>
        </p:txBody>
      </p:sp>
      <p:sp>
        <p:nvSpPr>
          <p:cNvPr id="5" name="Text Box 3"/>
          <p:cNvSpPr txBox="1">
            <a:spLocks noChangeArrowheads="1"/>
          </p:cNvSpPr>
          <p:nvPr/>
        </p:nvSpPr>
        <p:spPr bwMode="auto">
          <a:xfrm>
            <a:off x="5938391" y="56456"/>
            <a:ext cx="1091009" cy="21544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lgn="ctr" fontAlgn="base">
              <a:spcAft>
                <a:spcPct val="0"/>
              </a:spcAft>
            </a:pPr>
            <a:r>
              <a:rPr kumimoji="1" lang="ja-JP" altLang="en-US" sz="800" b="0" i="0" u="none" strike="noStrike" cap="none" normalizeH="0" baseline="0" dirty="0" smtClean="0">
                <a:ln>
                  <a:noFill/>
                </a:ln>
                <a:solidFill>
                  <a:schemeClr val="tx1"/>
                </a:solidFill>
                <a:effectLst/>
                <a:latin typeface="HG丸ｺﾞｼｯｸM-PRO" pitchFamily="50" charset="-128"/>
                <a:ea typeface="HG丸ｺﾞｼｯｸM-PRO" pitchFamily="50" charset="-128"/>
              </a:rPr>
              <a:t>（</a:t>
            </a:r>
            <a:r>
              <a:rPr kumimoji="1" lang="en-US" altLang="ja-JP" sz="800" b="0" i="0" u="none" strike="noStrike" cap="none" normalizeH="0" baseline="0" dirty="0" smtClean="0">
                <a:ln>
                  <a:noFill/>
                </a:ln>
                <a:solidFill>
                  <a:schemeClr val="tx1"/>
                </a:solidFill>
                <a:effectLst/>
                <a:latin typeface="HG丸ｺﾞｼｯｸM-PRO" pitchFamily="50" charset="-128"/>
                <a:ea typeface="HG丸ｺﾞｼｯｸM-PRO" pitchFamily="50" charset="-128"/>
              </a:rPr>
              <a:t>20</a:t>
            </a:r>
            <a:r>
              <a:rPr lang="en-US" altLang="ja-JP" sz="800" dirty="0" smtClean="0">
                <a:latin typeface="HG丸ｺﾞｼｯｸM-PRO" pitchFamily="50" charset="-128"/>
                <a:ea typeface="HG丸ｺﾞｼｯｸM-PRO" pitchFamily="50" charset="-128"/>
              </a:rPr>
              <a:t>23.10</a:t>
            </a:r>
            <a:r>
              <a:rPr kumimoji="1" lang="ja-JP" altLang="en-US" sz="800" b="0" i="0" u="none" strike="noStrike" cap="none" normalizeH="0" baseline="0" dirty="0" smtClean="0">
                <a:ln>
                  <a:noFill/>
                </a:ln>
                <a:solidFill>
                  <a:schemeClr val="tx1"/>
                </a:solidFill>
                <a:effectLst/>
                <a:latin typeface="HG丸ｺﾞｼｯｸM-PRO" pitchFamily="50" charset="-128"/>
                <a:ea typeface="HG丸ｺﾞｼｯｸM-PRO" pitchFamily="50" charset="-128"/>
              </a:rPr>
              <a:t>版）</a:t>
            </a:r>
            <a:endParaRPr kumimoji="1" lang="en-US" altLang="ja-JP" sz="800" b="0" i="0" u="none" strike="noStrike" cap="none" normalizeH="0" baseline="0" dirty="0" smtClean="0">
              <a:ln>
                <a:noFill/>
              </a:ln>
              <a:solidFill>
                <a:schemeClr val="tx1"/>
              </a:solidFill>
              <a:effectLst/>
              <a:latin typeface="HG丸ｺﾞｼｯｸM-PRO" pitchFamily="50" charset="-128"/>
              <a:ea typeface="HG丸ｺﾞｼｯｸM-PRO" pitchFamily="50" charset="-128"/>
            </a:endParaRPr>
          </a:p>
        </p:txBody>
      </p:sp>
      <p:sp>
        <p:nvSpPr>
          <p:cNvPr id="6" name="Text Box 3"/>
          <p:cNvSpPr txBox="1">
            <a:spLocks noChangeArrowheads="1"/>
          </p:cNvSpPr>
          <p:nvPr/>
        </p:nvSpPr>
        <p:spPr bwMode="auto">
          <a:xfrm>
            <a:off x="130404" y="1947804"/>
            <a:ext cx="6453336" cy="6001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marL="288000" lvl="0" algn="just" fontAlgn="base">
              <a:spcAft>
                <a:spcPct val="0"/>
              </a:spcAft>
              <a:tabLst>
                <a:tab pos="6637338" algn="l"/>
              </a:tabLst>
            </a:pPr>
            <a:r>
              <a:rPr kumimoji="1" lang="ja-JP" altLang="en-US" sz="10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がんになっても、治療を受けながら地域社会で自分らしく生活できるよう</a:t>
            </a:r>
            <a:r>
              <a:rPr lang="ja-JP" altLang="en-US" sz="1100" dirty="0" smtClean="0">
                <a:latin typeface="BIZ UDゴシック" panose="020B0400000000000000" pitchFamily="49" charset="-128"/>
                <a:ea typeface="BIZ UDゴシック" panose="020B0400000000000000" pitchFamily="49" charset="-128"/>
              </a:rPr>
              <a:t>、脱毛などのがん</a:t>
            </a:r>
            <a:r>
              <a:rPr lang="ja-JP" altLang="en-US" sz="1100" dirty="0">
                <a:latin typeface="BIZ UDゴシック" panose="020B0400000000000000" pitchFamily="49" charset="-128"/>
                <a:ea typeface="BIZ UDゴシック" panose="020B0400000000000000" pitchFamily="49" charset="-128"/>
              </a:rPr>
              <a:t>治療に伴う外見（アピアランス）の変化に悩みを抱えている患者さんを</a:t>
            </a:r>
            <a:r>
              <a:rPr lang="ja-JP" altLang="en-US" sz="1100" dirty="0" smtClean="0">
                <a:latin typeface="BIZ UDゴシック" panose="020B0400000000000000" pitchFamily="49" charset="-128"/>
                <a:ea typeface="BIZ UDゴシック" panose="020B0400000000000000" pitchFamily="49" charset="-128"/>
              </a:rPr>
              <a:t>支援</a:t>
            </a:r>
            <a:r>
              <a:rPr lang="ja-JP" altLang="en-US" sz="1100" dirty="0">
                <a:latin typeface="BIZ UDゴシック" panose="020B0400000000000000" pitchFamily="49" charset="-128"/>
                <a:ea typeface="BIZ UDゴシック" panose="020B0400000000000000" pitchFamily="49" charset="-128"/>
              </a:rPr>
              <a:t>するため</a:t>
            </a:r>
            <a:r>
              <a:rPr lang="ja-JP" altLang="en-US" sz="1100" dirty="0" smtClean="0">
                <a:latin typeface="BIZ UDゴシック" panose="020B0400000000000000" pitchFamily="49" charset="-128"/>
                <a:ea typeface="BIZ UDゴシック" panose="020B0400000000000000" pitchFamily="49" charset="-128"/>
              </a:rPr>
              <a:t>、補整具の購入等にかかる費用の一部を助成します。</a:t>
            </a:r>
            <a:endParaRPr lang="ja-JP" altLang="en-US" sz="1100" dirty="0">
              <a:latin typeface="BIZ UDゴシック" panose="020B0400000000000000" pitchFamily="49" charset="-128"/>
              <a:ea typeface="BIZ UDゴシック" panose="020B0400000000000000" pitchFamily="49" charset="-128"/>
            </a:endParaRPr>
          </a:p>
        </p:txBody>
      </p:sp>
      <p:sp>
        <p:nvSpPr>
          <p:cNvPr id="7" name="角丸四角形 6"/>
          <p:cNvSpPr/>
          <p:nvPr/>
        </p:nvSpPr>
        <p:spPr>
          <a:xfrm>
            <a:off x="332656" y="1640632"/>
            <a:ext cx="1512168" cy="312035"/>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１</a:t>
            </a:r>
            <a:r>
              <a:rPr kumimoji="1" lang="en-US" altLang="ja-JP"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a:t>
            </a:r>
            <a:r>
              <a:rPr kumimoji="1"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制度の概要</a:t>
            </a:r>
            <a:endParaRPr kumimoji="1"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endParaRPr>
          </a:p>
        </p:txBody>
      </p:sp>
      <p:sp>
        <p:nvSpPr>
          <p:cNvPr id="8" name="Text Box 3"/>
          <p:cNvSpPr txBox="1">
            <a:spLocks noChangeArrowheads="1"/>
          </p:cNvSpPr>
          <p:nvPr/>
        </p:nvSpPr>
        <p:spPr bwMode="auto">
          <a:xfrm>
            <a:off x="144016" y="2924023"/>
            <a:ext cx="6597352" cy="11079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714375" lvl="0" indent="-447675" algn="just" fontAlgn="base">
              <a:spcAft>
                <a:spcPct val="0"/>
              </a:spcAft>
              <a:tabLst>
                <a:tab pos="6637338" algn="l"/>
              </a:tabLst>
            </a:pPr>
            <a:r>
              <a:rPr kumimoji="1" lang="ja-JP" altLang="en-US" sz="11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対象となるのは、</a:t>
            </a:r>
            <a:r>
              <a:rPr lang="ja-JP" altLang="en-US" sz="1100" dirty="0">
                <a:latin typeface="BIZ UDゴシック" panose="020B0400000000000000" pitchFamily="49" charset="-128"/>
                <a:ea typeface="BIZ UDゴシック" panose="020B0400000000000000" pitchFamily="49" charset="-128"/>
              </a:rPr>
              <a:t>次</a:t>
            </a:r>
            <a:r>
              <a:rPr lang="ja-JP" altLang="en-US" sz="1100" dirty="0" smtClean="0">
                <a:latin typeface="BIZ UDゴシック" panose="020B0400000000000000" pitchFamily="49" charset="-128"/>
                <a:ea typeface="BIZ UDゴシック" panose="020B0400000000000000" pitchFamily="49" charset="-128"/>
              </a:rPr>
              <a:t>のいずれにも該当する方です。</a:t>
            </a:r>
            <a:endParaRPr kumimoji="1" lang="en-US" altLang="ja-JP" sz="11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709613" indent="-395288" algn="just" fontAlgn="base">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（１）申請日の時点で、八王子市に住民登録がある方</a:t>
            </a:r>
            <a:endParaRPr lang="en-US" altLang="ja-JP" sz="1100" dirty="0" smtClean="0">
              <a:latin typeface="BIZ UDゴシック" panose="020B0400000000000000" pitchFamily="49" charset="-128"/>
              <a:ea typeface="BIZ UDゴシック" panose="020B0400000000000000" pitchFamily="49" charset="-128"/>
            </a:endParaRPr>
          </a:p>
          <a:p>
            <a:pPr marL="709613" indent="-395288" algn="just" fontAlgn="base">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（２）がんと診断され、その治療を行っている方、または過去にその治療を行った方</a:t>
            </a:r>
          </a:p>
          <a:p>
            <a:pPr marL="709613" indent="-395288" algn="just" fontAlgn="base">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（３）がん治療に伴う脱毛や乳房切除によりウィッグや胸部補整具を必要とし、</a:t>
            </a:r>
            <a:endParaRPr lang="en-US" altLang="ja-JP" sz="1100" dirty="0" smtClean="0">
              <a:latin typeface="BIZ UDゴシック" panose="020B0400000000000000" pitchFamily="49" charset="-128"/>
              <a:ea typeface="BIZ UDゴシック" panose="020B0400000000000000" pitchFamily="49" charset="-128"/>
            </a:endParaRPr>
          </a:p>
          <a:p>
            <a:pPr marL="709613" indent="-395288" algn="just" fontAlgn="base">
              <a:spcAft>
                <a:spcPct val="0"/>
              </a:spcAft>
              <a:tabLst>
                <a:tab pos="6637338" algn="l"/>
              </a:tabLst>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購入またはレンタルした方。</a:t>
            </a:r>
          </a:p>
          <a:p>
            <a:pPr marL="709613" indent="-395288" algn="just" fontAlgn="base">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４</a:t>
            </a:r>
            <a:r>
              <a:rPr lang="ja-JP" altLang="en-US" sz="1100" dirty="0" smtClean="0">
                <a:latin typeface="BIZ UDゴシック" panose="020B0400000000000000" pitchFamily="49" charset="-128"/>
                <a:ea typeface="BIZ UDゴシック" panose="020B0400000000000000" pitchFamily="49" charset="-128"/>
              </a:rPr>
              <a:t>）他の法令や事業等に基づく同種の助成を受けていない方</a:t>
            </a:r>
            <a:endParaRPr lang="en-US" altLang="ja-JP" sz="1100" dirty="0" smtClean="0">
              <a:latin typeface="BIZ UDゴシック" panose="020B0400000000000000" pitchFamily="49" charset="-128"/>
              <a:ea typeface="BIZ UDゴシック" panose="020B0400000000000000" pitchFamily="49" charset="-128"/>
            </a:endParaRPr>
          </a:p>
        </p:txBody>
      </p:sp>
      <p:sp>
        <p:nvSpPr>
          <p:cNvPr id="9" name="角丸四角形 8"/>
          <p:cNvSpPr/>
          <p:nvPr/>
        </p:nvSpPr>
        <p:spPr>
          <a:xfrm>
            <a:off x="332656" y="2596892"/>
            <a:ext cx="1512168" cy="312035"/>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２</a:t>
            </a:r>
            <a:r>
              <a:rPr kumimoji="1" lang="en-US" altLang="ja-JP"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a:t>
            </a:r>
            <a:r>
              <a:rPr kumimoji="1"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対象者</a:t>
            </a:r>
            <a:endParaRPr kumimoji="1"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endParaRPr>
          </a:p>
        </p:txBody>
      </p:sp>
      <p:sp>
        <p:nvSpPr>
          <p:cNvPr id="10" name="角丸四角形 9"/>
          <p:cNvSpPr/>
          <p:nvPr/>
        </p:nvSpPr>
        <p:spPr>
          <a:xfrm>
            <a:off x="332656" y="4088904"/>
            <a:ext cx="1512168" cy="312035"/>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rPr>
              <a:t>３</a:t>
            </a:r>
            <a:r>
              <a:rPr lang="en-US" altLang="ja-JP"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a:t>
            </a:r>
            <a:r>
              <a:rPr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助成内容</a:t>
            </a:r>
            <a:endParaRPr kumimoji="1"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endParaRPr>
          </a:p>
        </p:txBody>
      </p:sp>
      <p:sp>
        <p:nvSpPr>
          <p:cNvPr id="11" name="Text Box 3"/>
          <p:cNvSpPr txBox="1">
            <a:spLocks noChangeArrowheads="1"/>
          </p:cNvSpPr>
          <p:nvPr/>
        </p:nvSpPr>
        <p:spPr bwMode="auto">
          <a:xfrm>
            <a:off x="71587" y="4338113"/>
            <a:ext cx="6453336" cy="21339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88000" lvl="0" algn="just" fontAlgn="base">
              <a:lnSpc>
                <a:spcPct val="150000"/>
              </a:lnSpc>
              <a:spcAft>
                <a:spcPct val="0"/>
              </a:spcAft>
              <a:tabLst>
                <a:tab pos="6637338" algn="l"/>
              </a:tabLst>
            </a:pPr>
            <a:r>
              <a:rPr lang="ja-JP" altLang="en-US" sz="1400" dirty="0" smtClean="0">
                <a:latin typeface="BIZ UDゴシック" panose="020B0400000000000000" pitchFamily="49" charset="-128"/>
                <a:ea typeface="BIZ UDゴシック" panose="020B0400000000000000" pitchFamily="49" charset="-128"/>
              </a:rPr>
              <a:t>□</a:t>
            </a:r>
            <a:r>
              <a:rPr kumimoji="1" lang="ja-JP" altLang="en-US" sz="14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助成対象品</a:t>
            </a:r>
            <a:endParaRPr kumimoji="1" lang="en-US" altLang="ja-JP" sz="14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a:latin typeface="BIZ UDゴシック" panose="020B0400000000000000" pitchFamily="49" charset="-128"/>
                <a:ea typeface="BIZ UDゴシック" panose="020B0400000000000000" pitchFamily="49" charset="-128"/>
              </a:rPr>
              <a:t>（１</a:t>
            </a:r>
            <a:r>
              <a:rPr lang="ja-JP" altLang="en-US" sz="1100" dirty="0" smtClean="0">
                <a:latin typeface="BIZ UDゴシック" panose="020B0400000000000000" pitchFamily="49" charset="-128"/>
                <a:ea typeface="BIZ UDゴシック" panose="020B0400000000000000" pitchFamily="49" charset="-128"/>
              </a:rPr>
              <a:t>）ウィッグ等</a:t>
            </a:r>
            <a:endParaRPr lang="en-US" altLang="ja-JP" sz="1100" dirty="0" smtClean="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・ウィッグの装着時に皮膚を保護するために必要なネットや帽子を含む</a:t>
            </a:r>
            <a:endParaRPr lang="en-US" altLang="ja-JP" sz="1100" dirty="0" smtClean="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・材料を購入して作成した場合の材料購入費および製作に要する費用を含む</a:t>
            </a:r>
            <a:endParaRPr lang="ja-JP" altLang="en-US" sz="1100" dirty="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a:latin typeface="BIZ UDゴシック" panose="020B0400000000000000" pitchFamily="49" charset="-128"/>
                <a:ea typeface="BIZ UDゴシック" panose="020B0400000000000000" pitchFamily="49" charset="-128"/>
              </a:rPr>
              <a:t>（２</a:t>
            </a:r>
            <a:r>
              <a:rPr lang="ja-JP" altLang="en-US" sz="1100" dirty="0" smtClean="0">
                <a:latin typeface="BIZ UDゴシック" panose="020B0400000000000000" pitchFamily="49" charset="-128"/>
                <a:ea typeface="BIZ UDゴシック" panose="020B0400000000000000" pitchFamily="49" charset="-128"/>
              </a:rPr>
              <a:t>）胸部補整具（補整下着、シリコンパッド等）</a:t>
            </a:r>
            <a:endParaRPr lang="en-US" altLang="ja-JP" sz="1100" dirty="0" smtClean="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・胸部補整具の着脱に必要な接着剤および剥離剤を含む</a:t>
            </a:r>
            <a:endParaRPr lang="ja-JP" altLang="en-US" sz="1100" dirty="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endParaRPr lang="en-US" altLang="ja-JP" sz="1100" dirty="0" smtClean="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a:latin typeface="BIZ UDゴシック" panose="020B0400000000000000" pitchFamily="49" charset="-128"/>
                <a:ea typeface="BIZ UDゴシック" panose="020B0400000000000000" pitchFamily="49" charset="-128"/>
              </a:rPr>
              <a:t>　</a:t>
            </a:r>
            <a:r>
              <a:rPr lang="en-US" altLang="ja-JP" sz="1100" dirty="0" smtClean="0">
                <a:latin typeface="BIZ UDゴシック" panose="020B0400000000000000" pitchFamily="49" charset="-128"/>
                <a:ea typeface="BIZ UDゴシック" panose="020B0400000000000000" pitchFamily="49" charset="-128"/>
              </a:rPr>
              <a:t>※</a:t>
            </a:r>
            <a:r>
              <a:rPr lang="ja-JP" altLang="en-US" sz="1100" dirty="0" smtClean="0">
                <a:latin typeface="BIZ UDゴシック" panose="020B0400000000000000" pitchFamily="49" charset="-128"/>
                <a:ea typeface="BIZ UDゴシック" panose="020B0400000000000000" pitchFamily="49" charset="-128"/>
              </a:rPr>
              <a:t>　令和５年４月１日以降に購入またはレンタルした品が対象です。</a:t>
            </a:r>
            <a:endParaRPr lang="en-US" altLang="ja-JP" sz="1100" dirty="0" smtClean="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a:latin typeface="BIZ UDゴシック" panose="020B0400000000000000" pitchFamily="49" charset="-128"/>
                <a:ea typeface="BIZ UDゴシック" panose="020B0400000000000000" pitchFamily="49" charset="-128"/>
              </a:rPr>
              <a:t>　</a:t>
            </a:r>
            <a:r>
              <a:rPr lang="en-US" altLang="ja-JP" sz="1100" dirty="0" smtClean="0">
                <a:latin typeface="BIZ UDゴシック" panose="020B0400000000000000" pitchFamily="49" charset="-128"/>
                <a:ea typeface="BIZ UDゴシック" panose="020B0400000000000000" pitchFamily="49" charset="-128"/>
              </a:rPr>
              <a:t>※</a:t>
            </a:r>
            <a:r>
              <a:rPr lang="ja-JP" altLang="en-US" sz="1100" dirty="0" smtClean="0">
                <a:latin typeface="BIZ UDゴシック" panose="020B0400000000000000" pitchFamily="49" charset="-128"/>
                <a:ea typeface="BIZ UDゴシック" panose="020B0400000000000000" pitchFamily="49" charset="-128"/>
              </a:rPr>
              <a:t>　申請できるのは、いずれも１点のみ</a:t>
            </a:r>
            <a:r>
              <a:rPr lang="ja-JP" altLang="en-US" sz="1100" dirty="0">
                <a:latin typeface="BIZ UDゴシック" panose="020B0400000000000000" pitchFamily="49" charset="-128"/>
                <a:ea typeface="BIZ UDゴシック" panose="020B0400000000000000" pitchFamily="49" charset="-128"/>
              </a:rPr>
              <a:t>です</a:t>
            </a:r>
            <a:r>
              <a:rPr lang="ja-JP" altLang="en-US" sz="1100" dirty="0" smtClean="0">
                <a:latin typeface="BIZ UDゴシック" panose="020B0400000000000000" pitchFamily="49" charset="-128"/>
                <a:ea typeface="BIZ UDゴシック" panose="020B0400000000000000" pitchFamily="49" charset="-128"/>
              </a:rPr>
              <a:t>。</a:t>
            </a:r>
            <a:endParaRPr lang="en-US" altLang="ja-JP" sz="1100" dirty="0" smtClean="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a:solidFill>
                  <a:srgbClr val="000000"/>
                </a:solidFill>
                <a:latin typeface="BIZ UDゴシック" panose="020B0400000000000000" pitchFamily="49" charset="-128"/>
                <a:ea typeface="BIZ UDゴシック" panose="020B0400000000000000" pitchFamily="49" charset="-128"/>
              </a:rPr>
              <a:t>　</a:t>
            </a:r>
            <a:r>
              <a:rPr lang="en-US" altLang="ja-JP" sz="1100" dirty="0" smtClean="0">
                <a:solidFill>
                  <a:srgbClr val="000000"/>
                </a:solidFill>
                <a:latin typeface="BIZ UDゴシック" panose="020B0400000000000000" pitchFamily="49" charset="-128"/>
                <a:ea typeface="BIZ UDゴシック" panose="020B0400000000000000" pitchFamily="49" charset="-128"/>
              </a:rPr>
              <a:t>※</a:t>
            </a:r>
            <a:r>
              <a:rPr lang="ja-JP" altLang="en-US" sz="1100" dirty="0" smtClean="0">
                <a:solidFill>
                  <a:srgbClr val="000000"/>
                </a:solidFill>
                <a:latin typeface="BIZ UDゴシック" panose="020B0400000000000000" pitchFamily="49" charset="-128"/>
                <a:ea typeface="BIZ UDゴシック" panose="020B0400000000000000" pitchFamily="49" charset="-128"/>
              </a:rPr>
              <a:t>　いずれも、保管に使用する品、付属品やケア用品は対象になりません。</a:t>
            </a:r>
            <a:endParaRPr lang="en-US" altLang="ja-JP" sz="1100" dirty="0" smtClean="0">
              <a:latin typeface="BIZ UDゴシック" panose="020B0400000000000000" pitchFamily="49" charset="-128"/>
              <a:ea typeface="BIZ UDゴシック" panose="020B0400000000000000" pitchFamily="49" charset="-128"/>
            </a:endParaRPr>
          </a:p>
          <a:p>
            <a:pPr marL="709613" lvl="0" indent="-166688" fontAlgn="base">
              <a:spcBef>
                <a:spcPts val="200"/>
              </a:spcBef>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　</a:t>
            </a:r>
            <a:endParaRPr lang="en-US" altLang="ja-JP" sz="1100" dirty="0" smtClean="0">
              <a:latin typeface="BIZ UDゴシック" panose="020B0400000000000000" pitchFamily="49" charset="-128"/>
              <a:ea typeface="BIZ UDゴシック" panose="020B0400000000000000" pitchFamily="49" charset="-128"/>
            </a:endParaRPr>
          </a:p>
        </p:txBody>
      </p:sp>
      <p:sp>
        <p:nvSpPr>
          <p:cNvPr id="12" name="Text Box 3"/>
          <p:cNvSpPr txBox="1">
            <a:spLocks noChangeArrowheads="1"/>
          </p:cNvSpPr>
          <p:nvPr/>
        </p:nvSpPr>
        <p:spPr bwMode="auto">
          <a:xfrm>
            <a:off x="72008" y="6596697"/>
            <a:ext cx="6669360" cy="10926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88000" lvl="0" algn="just" fontAlgn="base">
              <a:lnSpc>
                <a:spcPct val="150000"/>
              </a:lnSpc>
              <a:spcAft>
                <a:spcPct val="0"/>
              </a:spcAft>
              <a:tabLst>
                <a:tab pos="6637338" algn="l"/>
              </a:tabLst>
            </a:pPr>
            <a:r>
              <a:rPr lang="ja-JP" altLang="en-US" sz="1400" dirty="0" smtClean="0">
                <a:latin typeface="BIZ UDゴシック" panose="020B0400000000000000" pitchFamily="49" charset="-128"/>
                <a:ea typeface="BIZ UDゴシック" panose="020B0400000000000000" pitchFamily="49" charset="-128"/>
              </a:rPr>
              <a:t>□助成回数</a:t>
            </a:r>
            <a:endParaRPr lang="en-US" altLang="ja-JP" sz="1400" dirty="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05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対象者</a:t>
            </a:r>
            <a:r>
              <a:rPr lang="ja-JP" altLang="en-US" sz="1100" dirty="0">
                <a:latin typeface="BIZ UDゴシック" panose="020B0400000000000000" pitchFamily="49" charset="-128"/>
                <a:ea typeface="BIZ UDゴシック" panose="020B0400000000000000" pitchFamily="49" charset="-128"/>
              </a:rPr>
              <a:t>１人につき、１回（１点</a:t>
            </a:r>
            <a:r>
              <a:rPr lang="ja-JP" altLang="en-US" sz="1100" dirty="0" smtClean="0">
                <a:latin typeface="BIZ UDゴシック" panose="020B0400000000000000" pitchFamily="49" charset="-128"/>
                <a:ea typeface="BIZ UDゴシック" panose="020B0400000000000000" pitchFamily="49" charset="-128"/>
              </a:rPr>
              <a:t>）</a:t>
            </a:r>
            <a:endParaRPr lang="en-US" altLang="ja-JP" sz="1100" dirty="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smtClean="0">
                <a:latin typeface="BIZ UDゴシック" panose="020B0400000000000000" pitchFamily="49" charset="-128"/>
                <a:ea typeface="BIZ UDゴシック" panose="020B0400000000000000" pitchFamily="49" charset="-128"/>
              </a:rPr>
              <a:t>　</a:t>
            </a:r>
            <a:r>
              <a:rPr lang="en-US" altLang="ja-JP" sz="1100" dirty="0" smtClean="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　ただし、ウィッグおよび帽子で１回、胸部補整具で１回の申請が可能です。</a:t>
            </a:r>
            <a:endParaRPr lang="en-US" altLang="ja-JP" sz="1100" dirty="0">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100" dirty="0">
                <a:latin typeface="BIZ UDゴシック" panose="020B0400000000000000" pitchFamily="49" charset="-128"/>
                <a:ea typeface="BIZ UDゴシック" panose="020B0400000000000000" pitchFamily="49" charset="-128"/>
              </a:rPr>
              <a:t>　　　　</a:t>
            </a:r>
            <a:endParaRPr lang="en-US" altLang="ja-JP" sz="1100" dirty="0">
              <a:latin typeface="BIZ UDゴシック" panose="020B0400000000000000" pitchFamily="49" charset="-128"/>
              <a:ea typeface="BIZ UDゴシック" panose="020B0400000000000000" pitchFamily="49" charset="-128"/>
            </a:endParaRPr>
          </a:p>
          <a:p>
            <a:pPr marL="268288" algn="just" fontAlgn="base">
              <a:spcAft>
                <a:spcPct val="0"/>
              </a:spcAft>
              <a:tabLst>
                <a:tab pos="447675" algn="l"/>
                <a:tab pos="6637338" algn="l"/>
              </a:tabLst>
            </a:pPr>
            <a:r>
              <a:rPr kumimoji="1" lang="en-US" altLang="ja-JP" sz="1100" i="0" u="none" strike="noStrike" cap="none" normalizeH="0" baseline="0" dirty="0" smtClean="0">
                <a:ln>
                  <a:noFill/>
                </a:ln>
                <a:solidFill>
                  <a:srgbClr val="FF0000"/>
                </a:solidFill>
                <a:effectLst/>
                <a:latin typeface="BIZ UDゴシック" panose="020B0400000000000000" pitchFamily="49" charset="-128"/>
                <a:ea typeface="BIZ UDゴシック" panose="020B0400000000000000" pitchFamily="49" charset="-128"/>
              </a:rPr>
              <a:t> </a:t>
            </a:r>
          </a:p>
        </p:txBody>
      </p:sp>
      <p:sp>
        <p:nvSpPr>
          <p:cNvPr id="13" name="Text Box 3"/>
          <p:cNvSpPr txBox="1">
            <a:spLocks noChangeArrowheads="1"/>
          </p:cNvSpPr>
          <p:nvPr/>
        </p:nvSpPr>
        <p:spPr bwMode="auto">
          <a:xfrm>
            <a:off x="73521" y="6105128"/>
            <a:ext cx="6453336" cy="5770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88000" lvl="0" algn="just" fontAlgn="base">
              <a:lnSpc>
                <a:spcPct val="150000"/>
              </a:lnSpc>
              <a:spcAft>
                <a:spcPct val="0"/>
              </a:spcAft>
              <a:tabLst>
                <a:tab pos="6637338" algn="l"/>
              </a:tabLst>
            </a:pPr>
            <a:r>
              <a:rPr lang="ja-JP" altLang="en-US" sz="1400" dirty="0" smtClean="0">
                <a:latin typeface="BIZ UDゴシック" panose="020B0400000000000000" pitchFamily="49" charset="-128"/>
                <a:ea typeface="BIZ UDゴシック" panose="020B0400000000000000" pitchFamily="49" charset="-128"/>
              </a:rPr>
              <a:t>□</a:t>
            </a:r>
            <a:r>
              <a:rPr kumimoji="1" lang="ja-JP" altLang="en-US" sz="14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助成金額</a:t>
            </a:r>
            <a:endParaRPr kumimoji="1" lang="en-US" altLang="ja-JP" sz="14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446088" lvl="0" fontAlgn="base">
              <a:spcAft>
                <a:spcPct val="0"/>
              </a:spcAft>
              <a:tabLst>
                <a:tab pos="447675" algn="l"/>
                <a:tab pos="6637338" algn="l"/>
              </a:tabLst>
            </a:pPr>
            <a:r>
              <a:rPr lang="ja-JP" altLang="en-US" sz="1050" dirty="0" smtClean="0">
                <a:latin typeface="BIZ UDゴシック" panose="020B0400000000000000" pitchFamily="49" charset="-128"/>
                <a:ea typeface="BIZ UDゴシック" panose="020B0400000000000000" pitchFamily="49" charset="-128"/>
              </a:rPr>
              <a:t>　上限５万円（消費税を含む）　　　　</a:t>
            </a:r>
            <a:endParaRPr lang="en-US" altLang="ja-JP" sz="1050" dirty="0" smtClean="0">
              <a:latin typeface="BIZ UDゴシック" panose="020B0400000000000000" pitchFamily="49" charset="-128"/>
              <a:ea typeface="BIZ UDゴシック" panose="020B0400000000000000" pitchFamily="49" charset="-128"/>
            </a:endParaRPr>
          </a:p>
        </p:txBody>
      </p:sp>
      <p:sp>
        <p:nvSpPr>
          <p:cNvPr id="14" name="角丸四角形 13"/>
          <p:cNvSpPr/>
          <p:nvPr/>
        </p:nvSpPr>
        <p:spPr>
          <a:xfrm>
            <a:off x="360884" y="8049344"/>
            <a:ext cx="1512168" cy="312035"/>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rPr>
              <a:t>５</a:t>
            </a:r>
            <a:r>
              <a:rPr kumimoji="1" lang="en-US" altLang="ja-JP"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a:t>
            </a:r>
            <a:r>
              <a:rPr kumimoji="1"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申請期限</a:t>
            </a:r>
            <a:endParaRPr kumimoji="1"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endParaRPr>
          </a:p>
        </p:txBody>
      </p:sp>
      <p:sp>
        <p:nvSpPr>
          <p:cNvPr id="15" name="Text Box 3"/>
          <p:cNvSpPr txBox="1">
            <a:spLocks noChangeArrowheads="1"/>
          </p:cNvSpPr>
          <p:nvPr/>
        </p:nvSpPr>
        <p:spPr bwMode="auto">
          <a:xfrm>
            <a:off x="-261069" y="8210046"/>
            <a:ext cx="6858421" cy="631386"/>
          </a:xfrm>
          <a:prstGeom prst="rect">
            <a:avLst/>
          </a:prstGeom>
          <a:noFill/>
          <a:ln w="9525">
            <a:noFill/>
            <a:miter lim="800000"/>
            <a:headEnd/>
            <a:tailEnd/>
          </a:ln>
        </p:spPr>
        <p:txBody>
          <a:bodyPr vert="horz" wrap="square" lIns="91440" tIns="36000" rIns="91440" bIns="45720" numCol="1" anchor="t" anchorCtr="0" compatLnSpc="1">
            <a:prstTxWarp prst="textNoShape">
              <a:avLst/>
            </a:prstTxWarp>
            <a:spAutoFit/>
          </a:bodyPr>
          <a:lstStyle/>
          <a:p>
            <a:pPr marL="363538" lvl="0" algn="just" fontAlgn="base">
              <a:spcAft>
                <a:spcPct val="0"/>
              </a:spcAft>
              <a:tabLst>
                <a:tab pos="6637338" algn="l"/>
              </a:tabLst>
            </a:pPr>
            <a:endParaRPr kumimoji="1" lang="en-US" altLang="ja-JP" sz="105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630238" lvl="0" algn="just" fontAlgn="base">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申請期限は、助成対象品の購入日（レンタルの場合は、レンタル費用支払日）から１年以内です。</a:t>
            </a:r>
            <a:endParaRPr lang="en-US" altLang="ja-JP" sz="1100" dirty="0" smtClean="0">
              <a:latin typeface="BIZ UDゴシック" panose="020B0400000000000000" pitchFamily="49" charset="-128"/>
              <a:ea typeface="BIZ UDゴシック" panose="020B0400000000000000" pitchFamily="49" charset="-128"/>
            </a:endParaRPr>
          </a:p>
          <a:p>
            <a:pPr marL="630238" lvl="0" algn="just" fontAlgn="base">
              <a:lnSpc>
                <a:spcPts val="700"/>
              </a:lnSpc>
              <a:spcAft>
                <a:spcPct val="0"/>
              </a:spcAft>
              <a:tabLst>
                <a:tab pos="6637338" algn="l"/>
              </a:tabLst>
            </a:pPr>
            <a:endParaRPr lang="en-US" altLang="ja-JP" sz="800" dirty="0" smtClean="0">
              <a:latin typeface="BIZ UDゴシック" panose="020B0400000000000000" pitchFamily="49" charset="-128"/>
              <a:ea typeface="BIZ UDゴシック" panose="020B0400000000000000" pitchFamily="49" charset="-128"/>
            </a:endParaRPr>
          </a:p>
          <a:p>
            <a:pPr marL="896938" indent="-87313" algn="just" fontAlgn="base">
              <a:lnSpc>
                <a:spcPts val="960"/>
              </a:lnSpc>
              <a:spcAft>
                <a:spcPct val="0"/>
              </a:spcAft>
              <a:tabLst>
                <a:tab pos="6637338" algn="l"/>
              </a:tabLst>
            </a:pPr>
            <a:endParaRPr kumimoji="1" lang="en-US" altLang="ja-JP" sz="8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p:txBody>
      </p:sp>
      <p:sp>
        <p:nvSpPr>
          <p:cNvPr id="16" name="右矢印 15"/>
          <p:cNvSpPr/>
          <p:nvPr/>
        </p:nvSpPr>
        <p:spPr>
          <a:xfrm>
            <a:off x="2477728" y="8697416"/>
            <a:ext cx="3954740" cy="792088"/>
          </a:xfrm>
          <a:prstGeom prst="rightArrow">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lang="ja-JP" altLang="en-US" sz="900" dirty="0" smtClean="0">
                <a:solidFill>
                  <a:schemeClr val="tx1"/>
                </a:solidFill>
                <a:latin typeface="BIZ UDゴシック" panose="020B0400000000000000" pitchFamily="49" charset="-128"/>
                <a:ea typeface="BIZ UDゴシック" panose="020B0400000000000000" pitchFamily="49" charset="-128"/>
              </a:rPr>
              <a:t>　</a:t>
            </a:r>
            <a:r>
              <a:rPr lang="ja-JP" altLang="en-US" sz="1000" dirty="0" smtClean="0">
                <a:solidFill>
                  <a:schemeClr val="tx1"/>
                </a:solidFill>
                <a:latin typeface="BIZ UDゴシック" panose="020B0400000000000000" pitchFamily="49" charset="-128"/>
                <a:ea typeface="BIZ UDゴシック" panose="020B0400000000000000" pitchFamily="49" charset="-128"/>
              </a:rPr>
              <a:t>必要な</a:t>
            </a:r>
            <a:r>
              <a:rPr lang="ja-JP" altLang="en-US" sz="1000" dirty="0">
                <a:solidFill>
                  <a:schemeClr val="tx1"/>
                </a:solidFill>
                <a:latin typeface="BIZ UDゴシック" panose="020B0400000000000000" pitchFamily="49" charset="-128"/>
                <a:ea typeface="BIZ UDゴシック" panose="020B0400000000000000" pitchFamily="49" charset="-128"/>
              </a:rPr>
              <a:t>書類</a:t>
            </a:r>
            <a:r>
              <a:rPr lang="ja-JP" altLang="en-US" sz="1000" dirty="0" smtClean="0">
                <a:solidFill>
                  <a:schemeClr val="tx1"/>
                </a:solidFill>
                <a:latin typeface="BIZ UDゴシック" panose="020B0400000000000000" pitchFamily="49" charset="-128"/>
                <a:ea typeface="BIZ UDゴシック" panose="020B0400000000000000" pitchFamily="49" charset="-128"/>
              </a:rPr>
              <a:t>、申請先・問い合わせ先は裏面をご覧ください</a:t>
            </a:r>
            <a:endParaRPr lang="ja-JP" altLang="en-US" sz="1000" dirty="0">
              <a:solidFill>
                <a:schemeClr val="tx1"/>
              </a:solidFill>
              <a:latin typeface="BIZ UDゴシック" panose="020B0400000000000000" pitchFamily="49" charset="-128"/>
              <a:ea typeface="BIZ UDゴシック" panose="020B0400000000000000" pitchFamily="49" charset="-128"/>
            </a:endParaRPr>
          </a:p>
        </p:txBody>
      </p:sp>
      <p:pic>
        <p:nvPicPr>
          <p:cNvPr id="17" name="図 16"/>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477727" y="9489504"/>
            <a:ext cx="418730" cy="400749"/>
          </a:xfrm>
          <a:prstGeom prst="rect">
            <a:avLst/>
          </a:prstGeom>
          <a:effectLst>
            <a:glow rad="101600">
              <a:schemeClr val="bg1"/>
            </a:glow>
          </a:effectLst>
        </p:spPr>
      </p:pic>
      <p:sp>
        <p:nvSpPr>
          <p:cNvPr id="18" name="テキスト ボックス 17"/>
          <p:cNvSpPr txBox="1"/>
          <p:nvPr/>
        </p:nvSpPr>
        <p:spPr>
          <a:xfrm>
            <a:off x="2924944" y="9429109"/>
            <a:ext cx="1518364" cy="492443"/>
          </a:xfrm>
          <a:prstGeom prst="rect">
            <a:avLst/>
          </a:prstGeom>
          <a:noFill/>
        </p:spPr>
        <p:txBody>
          <a:bodyPr wrap="none" rtlCol="0">
            <a:spAutoFit/>
          </a:bodyPr>
          <a:lstStyle/>
          <a:p>
            <a:r>
              <a:rPr kumimoji="1" lang="ja-JP" altLang="en-US" sz="2500" dirty="0" smtClean="0">
                <a:effectLst>
                  <a:glow rad="279400">
                    <a:schemeClr val="bg1"/>
                  </a:glow>
                </a:effectLst>
                <a:latin typeface="HGSｺﾞｼｯｸE" panose="020B0900000000000000" pitchFamily="50" charset="-128"/>
                <a:ea typeface="HGSｺﾞｼｯｸE" panose="020B0900000000000000" pitchFamily="50" charset="-128"/>
                <a:cs typeface="Meiryo UI" panose="020B0604030504040204" pitchFamily="50" charset="-128"/>
              </a:rPr>
              <a:t>八王子市</a:t>
            </a:r>
            <a:endParaRPr kumimoji="1" lang="ja-JP" altLang="en-US" sz="2500" dirty="0">
              <a:effectLst>
                <a:glow rad="279400">
                  <a:schemeClr val="bg1"/>
                </a:glow>
              </a:effectLst>
              <a:latin typeface="HGSｺﾞｼｯｸE" panose="020B0900000000000000" pitchFamily="50" charset="-128"/>
              <a:ea typeface="HGSｺﾞｼｯｸE" panose="020B0900000000000000" pitchFamily="50" charset="-128"/>
              <a:cs typeface="Meiryo UI" panose="020B0604030504040204" pitchFamily="50" charset="-128"/>
            </a:endParaRPr>
          </a:p>
        </p:txBody>
      </p:sp>
      <p:sp>
        <p:nvSpPr>
          <p:cNvPr id="2" name="テキスト ボックス 1"/>
          <p:cNvSpPr txBox="1"/>
          <p:nvPr/>
        </p:nvSpPr>
        <p:spPr>
          <a:xfrm>
            <a:off x="5837920" y="8831702"/>
            <a:ext cx="1080120" cy="523220"/>
          </a:xfrm>
          <a:prstGeom prst="rect">
            <a:avLst/>
          </a:prstGeom>
          <a:noFill/>
        </p:spPr>
        <p:txBody>
          <a:bodyPr wrap="square" rtlCol="0">
            <a:spAutoFit/>
          </a:bodyPr>
          <a:lstStyle/>
          <a:p>
            <a:r>
              <a:rPr kumimoji="1" lang="ja-JP" altLang="en-US" sz="2800" dirty="0" smtClean="0"/>
              <a:t>👉</a:t>
            </a:r>
            <a:endParaRPr kumimoji="1" lang="ja-JP" altLang="en-US" sz="2800" dirty="0"/>
          </a:p>
        </p:txBody>
      </p:sp>
      <p:sp>
        <p:nvSpPr>
          <p:cNvPr id="19" name="角丸四角形 18"/>
          <p:cNvSpPr/>
          <p:nvPr/>
        </p:nvSpPr>
        <p:spPr>
          <a:xfrm>
            <a:off x="358950" y="7401272"/>
            <a:ext cx="1512168" cy="312035"/>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４</a:t>
            </a:r>
            <a:r>
              <a:rPr kumimoji="1" lang="en-US" altLang="ja-JP"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a:t>
            </a:r>
            <a:r>
              <a:rPr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受付開始日</a:t>
            </a:r>
            <a:endParaRPr kumimoji="1"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endParaRPr>
          </a:p>
        </p:txBody>
      </p:sp>
      <p:sp>
        <p:nvSpPr>
          <p:cNvPr id="20" name="Text Box 3"/>
          <p:cNvSpPr txBox="1">
            <a:spLocks noChangeArrowheads="1"/>
          </p:cNvSpPr>
          <p:nvPr/>
        </p:nvSpPr>
        <p:spPr bwMode="auto">
          <a:xfrm>
            <a:off x="-243408" y="7561974"/>
            <a:ext cx="6858421" cy="631386"/>
          </a:xfrm>
          <a:prstGeom prst="rect">
            <a:avLst/>
          </a:prstGeom>
          <a:noFill/>
          <a:ln w="9525">
            <a:noFill/>
            <a:miter lim="800000"/>
            <a:headEnd/>
            <a:tailEnd/>
          </a:ln>
        </p:spPr>
        <p:txBody>
          <a:bodyPr vert="horz" wrap="square" lIns="91440" tIns="36000" rIns="91440" bIns="45720" numCol="1" anchor="t" anchorCtr="0" compatLnSpc="1">
            <a:prstTxWarp prst="textNoShape">
              <a:avLst/>
            </a:prstTxWarp>
            <a:spAutoFit/>
          </a:bodyPr>
          <a:lstStyle/>
          <a:p>
            <a:pPr marL="363538" lvl="0" algn="just" fontAlgn="base">
              <a:spcAft>
                <a:spcPct val="0"/>
              </a:spcAft>
              <a:tabLst>
                <a:tab pos="6637338" algn="l"/>
              </a:tabLst>
            </a:pPr>
            <a:endParaRPr kumimoji="1" lang="en-US" altLang="ja-JP" sz="105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630238" lvl="0" algn="just" fontAlgn="base">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令和５年１０月１日</a:t>
            </a:r>
            <a:endParaRPr lang="en-US" altLang="ja-JP" sz="1100" dirty="0" smtClean="0">
              <a:latin typeface="BIZ UDゴシック" panose="020B0400000000000000" pitchFamily="49" charset="-128"/>
              <a:ea typeface="BIZ UDゴシック" panose="020B0400000000000000" pitchFamily="49" charset="-128"/>
            </a:endParaRPr>
          </a:p>
          <a:p>
            <a:pPr marL="630238" lvl="0" algn="just" fontAlgn="base">
              <a:lnSpc>
                <a:spcPts val="700"/>
              </a:lnSpc>
              <a:spcAft>
                <a:spcPct val="0"/>
              </a:spcAft>
              <a:tabLst>
                <a:tab pos="6637338" algn="l"/>
              </a:tabLst>
            </a:pPr>
            <a:endParaRPr lang="en-US" altLang="ja-JP" sz="800" dirty="0" smtClean="0">
              <a:latin typeface="BIZ UDゴシック" panose="020B0400000000000000" pitchFamily="49" charset="-128"/>
              <a:ea typeface="BIZ UDゴシック" panose="020B0400000000000000" pitchFamily="49" charset="-128"/>
            </a:endParaRPr>
          </a:p>
          <a:p>
            <a:pPr marL="896938" indent="-87313" algn="just" fontAlgn="base">
              <a:lnSpc>
                <a:spcPts val="960"/>
              </a:lnSpc>
              <a:spcAft>
                <a:spcPct val="0"/>
              </a:spcAft>
              <a:tabLst>
                <a:tab pos="6637338" algn="l"/>
              </a:tabLst>
            </a:pPr>
            <a:endParaRPr kumimoji="1" lang="en-US" altLang="ja-JP" sz="8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3905493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角丸四角形 7"/>
          <p:cNvSpPr/>
          <p:nvPr/>
        </p:nvSpPr>
        <p:spPr>
          <a:xfrm>
            <a:off x="332656" y="704528"/>
            <a:ext cx="1512168" cy="343239"/>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rPr>
              <a:t>６</a:t>
            </a:r>
            <a:r>
              <a:rPr lang="en-US" altLang="ja-JP"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a:t>
            </a:r>
            <a:r>
              <a:rPr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申請書類</a:t>
            </a:r>
            <a:endParaRPr kumimoji="1"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endParaRPr>
          </a:p>
        </p:txBody>
      </p:sp>
      <p:sp>
        <p:nvSpPr>
          <p:cNvPr id="10" name="Text Box 3"/>
          <p:cNvSpPr txBox="1">
            <a:spLocks noChangeArrowheads="1"/>
          </p:cNvSpPr>
          <p:nvPr/>
        </p:nvSpPr>
        <p:spPr bwMode="auto">
          <a:xfrm>
            <a:off x="-243408" y="1268483"/>
            <a:ext cx="6912768" cy="6601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447675" lvl="0" indent="95250" fontAlgn="base">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申請には以下の書類が必要となります。</a:t>
            </a:r>
            <a:endParaRPr lang="en-US" altLang="ja-JP" sz="1100" dirty="0" smtClean="0">
              <a:latin typeface="BIZ UDゴシック" panose="020B0400000000000000" pitchFamily="49" charset="-128"/>
              <a:ea typeface="BIZ UDゴシック" panose="020B0400000000000000" pitchFamily="49" charset="-128"/>
            </a:endParaRPr>
          </a:p>
          <a:p>
            <a:pPr marL="447675" lvl="0" indent="95250" fontAlgn="base">
              <a:spcAft>
                <a:spcPct val="0"/>
              </a:spcAft>
              <a:tabLst>
                <a:tab pos="6637338" algn="l"/>
              </a:tabLst>
            </a:pPr>
            <a:endParaRPr lang="en-US" altLang="ja-JP" sz="1100" dirty="0" smtClean="0">
              <a:latin typeface="BIZ UDゴシック" panose="020B0400000000000000" pitchFamily="49" charset="-128"/>
              <a:ea typeface="BIZ UDゴシック" panose="020B0400000000000000" pitchFamily="49" charset="-128"/>
            </a:endParaRPr>
          </a:p>
          <a:p>
            <a:pPr marL="447675" lvl="0" indent="95250" fontAlgn="base">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また、提出書類作成時は、黒のボールペン（消えるボールペン不可）で記入してください。</a:t>
            </a:r>
            <a:endParaRPr lang="en-US" altLang="ja-JP" sz="1100" dirty="0" smtClean="0">
              <a:latin typeface="BIZ UDゴシック" panose="020B0400000000000000" pitchFamily="49" charset="-128"/>
              <a:ea typeface="BIZ UDゴシック" panose="020B0400000000000000" pitchFamily="49" charset="-128"/>
            </a:endParaRPr>
          </a:p>
        </p:txBody>
      </p:sp>
      <p:sp>
        <p:nvSpPr>
          <p:cNvPr id="11" name="角丸四角形 10"/>
          <p:cNvSpPr/>
          <p:nvPr/>
        </p:nvSpPr>
        <p:spPr>
          <a:xfrm>
            <a:off x="305270" y="1169250"/>
            <a:ext cx="6192690" cy="83142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2" name="Text Box 3"/>
          <p:cNvSpPr txBox="1">
            <a:spLocks noChangeArrowheads="1"/>
          </p:cNvSpPr>
          <p:nvPr/>
        </p:nvSpPr>
        <p:spPr bwMode="auto">
          <a:xfrm>
            <a:off x="72008" y="2012527"/>
            <a:ext cx="6453336" cy="37325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288000" lvl="0" algn="just" fontAlgn="base">
              <a:lnSpc>
                <a:spcPct val="150000"/>
              </a:lnSpc>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①　助成金交付申請書</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kumimoji="1" lang="ja-JP" altLang="en-US" sz="11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②　助成対象品の購入またはレンタルを証明する領収書</a:t>
            </a:r>
            <a:endParaRPr kumimoji="1" lang="en-US" altLang="ja-JP" sz="11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（購入者名・購入日・購入品名・購入金額がわかるもの）</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kumimoji="1" lang="ja-JP" altLang="en-US" sz="11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　　</a:t>
            </a:r>
            <a:r>
              <a:rPr kumimoji="1" lang="en-US" altLang="ja-JP" sz="11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a:t>
            </a:r>
            <a:r>
              <a:rPr kumimoji="1" lang="ja-JP" altLang="en-US" sz="11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　②は原本が必要です。</a:t>
            </a:r>
            <a:endParaRPr kumimoji="1" lang="en-US" altLang="ja-JP" sz="11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③　がんの治療により助成対象品が必要であることを証明する書類</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kumimoji="1" lang="ja-JP" altLang="en-US" sz="1100" i="0" u="none" strike="noStrike" cap="none" normalizeH="0" baseline="0" dirty="0">
                <a:ln>
                  <a:noFill/>
                </a:ln>
                <a:solidFill>
                  <a:schemeClr val="tx1"/>
                </a:solidFill>
                <a:effectLst/>
                <a:latin typeface="BIZ UDゴシック" panose="020B0400000000000000" pitchFamily="49" charset="-128"/>
                <a:ea typeface="BIZ UDゴシック" panose="020B0400000000000000" pitchFamily="49" charset="-128"/>
              </a:rPr>
              <a:t>　</a:t>
            </a:r>
            <a:r>
              <a:rPr kumimoji="1" lang="ja-JP" altLang="en-US" sz="1100" i="0" u="none" strike="noStrike" cap="none" normalizeH="0" baseline="0" dirty="0" smtClean="0">
                <a:ln>
                  <a:noFill/>
                </a:ln>
                <a:solidFill>
                  <a:schemeClr val="tx1"/>
                </a:solidFill>
                <a:effectLst/>
                <a:latin typeface="BIZ UDゴシック" panose="020B0400000000000000" pitchFamily="49" charset="-128"/>
                <a:ea typeface="BIZ UDゴシック" panose="020B0400000000000000" pitchFamily="49" charset="-128"/>
              </a:rPr>
              <a:t>　（診療明細書</a:t>
            </a:r>
            <a:r>
              <a:rPr lang="ja-JP" altLang="en-US" sz="1100" dirty="0" smtClean="0">
                <a:latin typeface="BIZ UDゴシック" panose="020B0400000000000000" pitchFamily="49" charset="-128"/>
                <a:ea typeface="BIZ UDゴシック" panose="020B0400000000000000" pitchFamily="49" charset="-128"/>
              </a:rPr>
              <a:t>・治療方針計画書など）</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a:t>
            </a:r>
            <a:r>
              <a:rPr lang="en-US" altLang="ja-JP" sz="1100" dirty="0" smtClean="0">
                <a:latin typeface="BIZ UDゴシック" panose="020B0400000000000000" pitchFamily="49" charset="-128"/>
                <a:ea typeface="BIZ UDゴシック" panose="020B0400000000000000" pitchFamily="49" charset="-128"/>
              </a:rPr>
              <a:t>※</a:t>
            </a:r>
            <a:r>
              <a:rPr lang="ja-JP" altLang="en-US" sz="1100" dirty="0" smtClean="0">
                <a:latin typeface="BIZ UDゴシック" panose="020B0400000000000000" pitchFamily="49" charset="-128"/>
                <a:ea typeface="BIZ UDゴシック" panose="020B0400000000000000" pitchFamily="49" charset="-128"/>
              </a:rPr>
              <a:t>　③は写し（コピー）で可</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④　助成金請求書</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a:t>
            </a:r>
            <a:r>
              <a:rPr lang="en-US" altLang="ja-JP" sz="1100" dirty="0" smtClean="0">
                <a:latin typeface="BIZ UDゴシック" panose="020B0400000000000000" pitchFamily="49" charset="-128"/>
                <a:ea typeface="BIZ UDゴシック" panose="020B0400000000000000" pitchFamily="49" charset="-128"/>
              </a:rPr>
              <a:t>※</a:t>
            </a:r>
            <a:r>
              <a:rPr lang="ja-JP" altLang="en-US" sz="1100" dirty="0" smtClean="0">
                <a:latin typeface="BIZ UDゴシック" panose="020B0400000000000000" pitchFamily="49" charset="-128"/>
                <a:ea typeface="BIZ UDゴシック" panose="020B0400000000000000" pitchFamily="49" charset="-128"/>
              </a:rPr>
              <a:t>　印鑑はシャチハタ印は不可です。</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a:t>
            </a:r>
            <a:r>
              <a:rPr lang="en-US" altLang="ja-JP" sz="1100" dirty="0" smtClean="0">
                <a:latin typeface="BIZ UDゴシック" panose="020B0400000000000000" pitchFamily="49" charset="-128"/>
                <a:ea typeface="BIZ UDゴシック" panose="020B0400000000000000" pitchFamily="49" charset="-128"/>
              </a:rPr>
              <a:t>※</a:t>
            </a:r>
            <a:r>
              <a:rPr lang="ja-JP" altLang="en-US" sz="1100" dirty="0" smtClean="0">
                <a:latin typeface="BIZ UDゴシック" panose="020B0400000000000000" pitchFamily="49" charset="-128"/>
                <a:ea typeface="BIZ UDゴシック" panose="020B0400000000000000" pitchFamily="49" charset="-128"/>
              </a:rPr>
              <a:t>　印鑑の押印を省略する場合は、本人確認資料が必要です。</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⑤　支払金口座振替依頼書</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lang="ja-JP" altLang="en-US" sz="1100" dirty="0" smtClean="0">
                <a:latin typeface="BIZ UDゴシック" panose="020B0400000000000000" pitchFamily="49" charset="-128"/>
                <a:ea typeface="BIZ UDゴシック" panose="020B0400000000000000" pitchFamily="49" charset="-128"/>
              </a:rPr>
              <a:t>⑥　預金通帳の写し等、⑤の振込先口座を確認できる書類</a:t>
            </a:r>
            <a:endParaRPr lang="en-US" altLang="ja-JP" sz="1100" dirty="0" smtClean="0">
              <a:latin typeface="BIZ UDゴシック" panose="020B0400000000000000" pitchFamily="49" charset="-128"/>
              <a:ea typeface="BIZ UDゴシック" panose="020B0400000000000000" pitchFamily="49" charset="-128"/>
            </a:endParaRPr>
          </a:p>
          <a:p>
            <a:pPr marL="288000" lvl="0" algn="just" fontAlgn="base">
              <a:lnSpc>
                <a:spcPct val="150000"/>
              </a:lnSpc>
              <a:spcAft>
                <a:spcPct val="0"/>
              </a:spcAft>
              <a:tabLst>
                <a:tab pos="6637338" algn="l"/>
              </a:tabLst>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a:t>
            </a:r>
            <a:r>
              <a:rPr lang="en-US" altLang="ja-JP" sz="1100" dirty="0" smtClean="0">
                <a:latin typeface="BIZ UDゴシック" panose="020B0400000000000000" pitchFamily="49" charset="-128"/>
                <a:ea typeface="BIZ UDゴシック" panose="020B0400000000000000" pitchFamily="49" charset="-128"/>
              </a:rPr>
              <a:t>※</a:t>
            </a:r>
            <a:r>
              <a:rPr lang="ja-JP" altLang="en-US" sz="1100" dirty="0" smtClean="0">
                <a:latin typeface="BIZ UDゴシック" panose="020B0400000000000000" pitchFamily="49" charset="-128"/>
                <a:ea typeface="BIZ UDゴシック" panose="020B0400000000000000" pitchFamily="49" charset="-128"/>
              </a:rPr>
              <a:t>　⑥は写し（コピー）で可</a:t>
            </a:r>
            <a:endParaRPr lang="en-US" altLang="ja-JP" sz="900" dirty="0" smtClean="0">
              <a:latin typeface="BIZ UDゴシック" panose="020B0400000000000000" pitchFamily="49" charset="-128"/>
              <a:ea typeface="BIZ UDゴシック" panose="020B0400000000000000" pitchFamily="49" charset="-128"/>
            </a:endParaRPr>
          </a:p>
        </p:txBody>
      </p:sp>
      <p:sp>
        <p:nvSpPr>
          <p:cNvPr id="13" name="角丸四角形 12"/>
          <p:cNvSpPr/>
          <p:nvPr/>
        </p:nvSpPr>
        <p:spPr>
          <a:xfrm>
            <a:off x="332656" y="5503159"/>
            <a:ext cx="3086483" cy="313937"/>
          </a:xfrm>
          <a:prstGeom prst="round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rPr>
              <a:t>７</a:t>
            </a:r>
            <a:r>
              <a:rPr kumimoji="1" lang="en-US" altLang="ja-JP"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a:t>
            </a:r>
            <a:r>
              <a:rPr kumimoji="1" lang="ja-JP" altLang="en-US" sz="1400" dirty="0" smtClean="0">
                <a:ln>
                  <a:solidFill>
                    <a:schemeClr val="accent2"/>
                  </a:solidFill>
                </a:ln>
                <a:solidFill>
                  <a:schemeClr val="accent2"/>
                </a:solidFill>
                <a:latin typeface="BIZ UDゴシック" panose="020B0400000000000000" pitchFamily="49" charset="-128"/>
                <a:ea typeface="BIZ UDゴシック" panose="020B0400000000000000" pitchFamily="49" charset="-128"/>
              </a:rPr>
              <a:t>申請先・問い合わせ先</a:t>
            </a:r>
            <a:endParaRPr kumimoji="1" lang="ja-JP" altLang="en-US" sz="1400" dirty="0">
              <a:ln>
                <a:solidFill>
                  <a:schemeClr val="accent2"/>
                </a:solidFill>
              </a:ln>
              <a:solidFill>
                <a:schemeClr val="accent2"/>
              </a:solidFill>
              <a:latin typeface="BIZ UDゴシック" panose="020B0400000000000000" pitchFamily="49" charset="-128"/>
              <a:ea typeface="BIZ UDゴシック" panose="020B0400000000000000" pitchFamily="49" charset="-128"/>
            </a:endParaRPr>
          </a:p>
        </p:txBody>
      </p:sp>
      <p:sp>
        <p:nvSpPr>
          <p:cNvPr id="14" name="コンテンツ プレースホルダ 2"/>
          <p:cNvSpPr txBox="1">
            <a:spLocks/>
          </p:cNvSpPr>
          <p:nvPr/>
        </p:nvSpPr>
        <p:spPr>
          <a:xfrm>
            <a:off x="404664" y="5960186"/>
            <a:ext cx="6048672" cy="1513094"/>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Aft>
                <a:spcPts val="0"/>
              </a:spcAft>
              <a:buClrTx/>
              <a:buSzTx/>
              <a:buFont typeface="Arial" pitchFamily="34" charset="0"/>
              <a:buNone/>
              <a:tabLst>
                <a:tab pos="2333625" algn="l"/>
                <a:tab pos="3943350" algn="l"/>
              </a:tabLst>
              <a:defRPr/>
            </a:pPr>
            <a:r>
              <a:rPr kumimoji="1" lang="ja-JP" altLang="en-US" sz="11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rPr>
              <a:t>下記の申請窓口に持参、または郵送により申請してください。</a:t>
            </a:r>
            <a:endParaRPr kumimoji="1" lang="en-US" altLang="ja-JP" sz="11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endParaRPr>
          </a:p>
          <a:p>
            <a:pPr marL="0" marR="0" lvl="0" indent="0" defTabSz="914400" rtl="0" eaLnBrk="1" fontAlgn="auto" latinLnBrk="0" hangingPunct="1">
              <a:lnSpc>
                <a:spcPct val="100000"/>
              </a:lnSpc>
              <a:spcAft>
                <a:spcPts val="0"/>
              </a:spcAft>
              <a:buClrTx/>
              <a:buSzTx/>
              <a:buFont typeface="Arial" pitchFamily="34" charset="0"/>
              <a:buNone/>
              <a:tabLst>
                <a:tab pos="2333625" algn="l"/>
                <a:tab pos="3943350" algn="l"/>
              </a:tabLst>
              <a:defRPr/>
            </a:pPr>
            <a:endParaRPr kumimoji="1" lang="en-US" altLang="ja-JP" sz="11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endParaRPr>
          </a:p>
          <a:p>
            <a:pPr marL="0" marR="0" lvl="0" indent="0" defTabSz="914400" rtl="0" eaLnBrk="1" fontAlgn="auto" latinLnBrk="0" hangingPunct="1">
              <a:lnSpc>
                <a:spcPct val="100000"/>
              </a:lnSpc>
              <a:spcAft>
                <a:spcPts val="0"/>
              </a:spcAft>
              <a:buClrTx/>
              <a:buSzTx/>
              <a:buFont typeface="Arial" pitchFamily="34" charset="0"/>
              <a:buNone/>
              <a:tabLst>
                <a:tab pos="2333625" algn="l"/>
                <a:tab pos="3943350" algn="l"/>
              </a:tabLst>
              <a:defRPr/>
            </a:pPr>
            <a:r>
              <a:rPr kumimoji="1" lang="ja-JP" altLang="en-US" sz="11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a:t>
            </a:r>
            <a:r>
              <a:rPr kumimoji="1" lang="ja-JP" altLang="en-US" sz="12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rPr>
              <a:t>八王子市保健所 保健対策課</a:t>
            </a:r>
            <a:endParaRPr kumimoji="1" lang="en-US" altLang="ja-JP" sz="12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endParaRPr>
          </a:p>
          <a:p>
            <a:pPr marL="0" marR="0" lvl="0" indent="0" defTabSz="914400" rtl="0" eaLnBrk="1" fontAlgn="auto" latinLnBrk="0" hangingPunct="1">
              <a:lnSpc>
                <a:spcPct val="100000"/>
              </a:lnSpc>
              <a:spcAft>
                <a:spcPts val="0"/>
              </a:spcAft>
              <a:buClrTx/>
              <a:buSzTx/>
              <a:buFont typeface="Arial" pitchFamily="34" charset="0"/>
              <a:buNone/>
              <a:tabLst>
                <a:tab pos="2333625" algn="l"/>
                <a:tab pos="3943350" algn="l"/>
              </a:tabLst>
              <a:defRPr/>
            </a:pPr>
            <a:endParaRPr lang="en-US" altLang="ja-JP" sz="1200" dirty="0" smtClean="0">
              <a:latin typeface="BIZ UDゴシック" panose="020B0400000000000000" pitchFamily="49" charset="-128"/>
              <a:ea typeface="BIZ UDゴシック" panose="020B0400000000000000" pitchFamily="49" charset="-128"/>
            </a:endParaRPr>
          </a:p>
          <a:p>
            <a:pPr marL="0" marR="0" lvl="0" indent="0" defTabSz="914400" rtl="0" eaLnBrk="1" fontAlgn="auto" latinLnBrk="0" hangingPunct="1">
              <a:lnSpc>
                <a:spcPct val="100000"/>
              </a:lnSpc>
              <a:spcAft>
                <a:spcPts val="0"/>
              </a:spcAft>
              <a:buClrTx/>
              <a:buSzTx/>
              <a:buFont typeface="Arial" pitchFamily="34" charset="0"/>
              <a:buNone/>
              <a:tabLst>
                <a:tab pos="2333625" algn="l"/>
                <a:tab pos="3943350" algn="l"/>
              </a:tabLst>
              <a:defRPr/>
            </a:pPr>
            <a:r>
              <a:rPr lang="ja-JP" altLang="en-US" sz="1200" dirty="0" smtClean="0">
                <a:latin typeface="BIZ UDゴシック" panose="020B0400000000000000" pitchFamily="49" charset="-128"/>
                <a:ea typeface="BIZ UDゴシック" panose="020B0400000000000000" pitchFamily="49" charset="-128"/>
              </a:rPr>
              <a:t>　　〒</a:t>
            </a:r>
            <a:r>
              <a:rPr lang="en-US" altLang="ja-JP" sz="1200" dirty="0" smtClean="0">
                <a:latin typeface="BIZ UDゴシック" panose="020B0400000000000000" pitchFamily="49" charset="-128"/>
                <a:ea typeface="BIZ UDゴシック" panose="020B0400000000000000" pitchFamily="49" charset="-128"/>
              </a:rPr>
              <a:t>192-0046</a:t>
            </a:r>
            <a:r>
              <a:rPr lang="ja-JP" altLang="en-US" sz="1200" dirty="0" smtClean="0">
                <a:latin typeface="BIZ UDゴシック" panose="020B0400000000000000" pitchFamily="49" charset="-128"/>
                <a:ea typeface="BIZ UDゴシック" panose="020B0400000000000000" pitchFamily="49" charset="-128"/>
              </a:rPr>
              <a:t>　</a:t>
            </a:r>
            <a:r>
              <a:rPr kumimoji="1" lang="ja-JP" altLang="ja-JP" sz="12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rPr>
              <a:t>八王子市</a:t>
            </a:r>
            <a:r>
              <a:rPr lang="ja-JP" altLang="en-US" sz="1200" dirty="0">
                <a:latin typeface="BIZ UDゴシック" panose="020B0400000000000000" pitchFamily="49" charset="-128"/>
                <a:ea typeface="BIZ UDゴシック" panose="020B0400000000000000" pitchFamily="49" charset="-128"/>
              </a:rPr>
              <a:t>明神</a:t>
            </a:r>
            <a:r>
              <a:rPr lang="ja-JP" altLang="en-US" sz="1200" dirty="0" smtClean="0">
                <a:latin typeface="BIZ UDゴシック" panose="020B0400000000000000" pitchFamily="49" charset="-128"/>
                <a:ea typeface="BIZ UDゴシック" panose="020B0400000000000000" pitchFamily="49" charset="-128"/>
              </a:rPr>
              <a:t>町</a:t>
            </a:r>
            <a:r>
              <a:rPr lang="en-US" altLang="ja-JP" sz="1200" dirty="0" smtClean="0">
                <a:latin typeface="BIZ UDゴシック" panose="020B0400000000000000" pitchFamily="49" charset="-128"/>
                <a:ea typeface="BIZ UDゴシック" panose="020B0400000000000000" pitchFamily="49" charset="-128"/>
              </a:rPr>
              <a:t>3-19-2</a:t>
            </a:r>
            <a:r>
              <a:rPr lang="ja-JP" altLang="en-US" sz="1200" dirty="0" smtClean="0">
                <a:latin typeface="BIZ UDゴシック" panose="020B0400000000000000" pitchFamily="49" charset="-128"/>
                <a:ea typeface="BIZ UDゴシック" panose="020B0400000000000000" pitchFamily="49" charset="-128"/>
              </a:rPr>
              <a:t>　</a:t>
            </a:r>
            <a:r>
              <a:rPr lang="en-US" altLang="ja-JP" sz="1200" dirty="0" smtClean="0">
                <a:latin typeface="BIZ UDゴシック" panose="020B0400000000000000" pitchFamily="49" charset="-128"/>
                <a:ea typeface="BIZ UDゴシック" panose="020B0400000000000000" pitchFamily="49" charset="-128"/>
              </a:rPr>
              <a:t>5</a:t>
            </a:r>
            <a:r>
              <a:rPr lang="ja-JP" altLang="en-US" sz="1200" dirty="0" smtClean="0">
                <a:latin typeface="BIZ UDゴシック" panose="020B0400000000000000" pitchFamily="49" charset="-128"/>
                <a:ea typeface="BIZ UDゴシック" panose="020B0400000000000000" pitchFamily="49" charset="-128"/>
              </a:rPr>
              <a:t>階　　</a:t>
            </a:r>
            <a:r>
              <a:rPr kumimoji="1" lang="ja-JP" altLang="en-US" sz="12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rPr>
              <a:t>　☎</a:t>
            </a:r>
            <a:r>
              <a:rPr kumimoji="1" lang="en-US" altLang="ja-JP" sz="12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rPr>
              <a:t>042-645-5162</a:t>
            </a:r>
          </a:p>
          <a:p>
            <a:pPr marL="0" marR="0" lvl="0" indent="0" defTabSz="914400" rtl="0" eaLnBrk="1" fontAlgn="auto" latinLnBrk="0" hangingPunct="1">
              <a:lnSpc>
                <a:spcPct val="100000"/>
              </a:lnSpc>
              <a:spcAft>
                <a:spcPts val="0"/>
              </a:spcAft>
              <a:buClrTx/>
              <a:buSzTx/>
              <a:buFont typeface="Arial" pitchFamily="34" charset="0"/>
              <a:buNone/>
              <a:tabLst>
                <a:tab pos="2333625" algn="l"/>
                <a:tab pos="3943350" algn="l"/>
              </a:tabLst>
              <a:defRPr/>
            </a:pP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marL="0" marR="0" lvl="0" indent="0" defTabSz="914400" rtl="0" eaLnBrk="1" fontAlgn="auto" latinLnBrk="0" hangingPunct="1">
              <a:lnSpc>
                <a:spcPct val="100000"/>
              </a:lnSpc>
              <a:spcAft>
                <a:spcPts val="0"/>
              </a:spcAft>
              <a:buClrTx/>
              <a:buSzTx/>
              <a:buFont typeface="Arial" pitchFamily="34" charset="0"/>
              <a:buNone/>
              <a:tabLst>
                <a:tab pos="2333625" algn="l"/>
                <a:tab pos="3943350" algn="l"/>
              </a:tabLst>
              <a:defRPr/>
            </a:pPr>
            <a:endParaRPr lang="en-US" altLang="ja-JP" sz="1100" dirty="0" smtClean="0">
              <a:solidFill>
                <a:prstClr val="black"/>
              </a:solidFill>
              <a:latin typeface="BIZ UDゴシック" panose="020B0400000000000000" pitchFamily="49" charset="-128"/>
              <a:ea typeface="BIZ UDゴシック" panose="020B0400000000000000" pitchFamily="49" charset="-128"/>
            </a:endParaRPr>
          </a:p>
          <a:p>
            <a:pPr marL="0" marR="0" lvl="0" indent="0" defTabSz="914400" rtl="0" eaLnBrk="1" fontAlgn="auto" latinLnBrk="0" hangingPunct="1">
              <a:lnSpc>
                <a:spcPct val="100000"/>
              </a:lnSpc>
              <a:spcAft>
                <a:spcPts val="0"/>
              </a:spcAft>
              <a:buClrTx/>
              <a:buSzTx/>
              <a:buFont typeface="Arial" pitchFamily="34" charset="0"/>
              <a:buNone/>
              <a:tabLst>
                <a:tab pos="2333625" algn="l"/>
                <a:tab pos="3943350" algn="l"/>
              </a:tabLst>
              <a:defRPr/>
            </a:pPr>
            <a:r>
              <a:rPr lang="en-US" altLang="ja-JP" sz="1100" dirty="0" smtClean="0">
                <a:solidFill>
                  <a:prstClr val="black"/>
                </a:solidFill>
                <a:latin typeface="BIZ UDゴシック" panose="020B0400000000000000" pitchFamily="49" charset="-128"/>
                <a:ea typeface="BIZ UDゴシック" panose="020B0400000000000000" pitchFamily="49" charset="-128"/>
              </a:rPr>
              <a:t>※</a:t>
            </a:r>
            <a:r>
              <a:rPr lang="ja-JP" altLang="en-US" sz="1100" dirty="0" smtClean="0">
                <a:solidFill>
                  <a:prstClr val="black"/>
                </a:solidFill>
                <a:latin typeface="BIZ UDゴシック" panose="020B0400000000000000" pitchFamily="49" charset="-128"/>
                <a:ea typeface="BIZ UDゴシック" panose="020B0400000000000000" pitchFamily="49" charset="-128"/>
              </a:rPr>
              <a:t>詳細内容の確認を希望される方は、保健対策課までお問い合わせください。</a:t>
            </a:r>
            <a:endParaRPr kumimoji="1" lang="en-US" altLang="ja-JP" sz="11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endParaRPr>
          </a:p>
          <a:p>
            <a:pPr marL="361950" lvl="0">
              <a:spcBef>
                <a:spcPts val="240"/>
              </a:spcBef>
              <a:tabLst>
                <a:tab pos="3949700" algn="l"/>
              </a:tabLst>
              <a:defRPr/>
            </a:pPr>
            <a:endParaRPr lang="en-US" altLang="ja-JP" sz="800" dirty="0" smtClean="0">
              <a:latin typeface="BIZ UDゴシック" panose="020B0400000000000000" pitchFamily="49" charset="-128"/>
              <a:ea typeface="BIZ UDゴシック" panose="020B0400000000000000" pitchFamily="49" charset="-128"/>
            </a:endParaRPr>
          </a:p>
          <a:p>
            <a:pPr lvl="0">
              <a:spcBef>
                <a:spcPts val="240"/>
              </a:spcBef>
              <a:tabLst>
                <a:tab pos="3949700" algn="l"/>
              </a:tabLst>
              <a:defRPr/>
            </a:pPr>
            <a:endParaRPr kumimoji="1" lang="ja-JP" altLang="ja-JP" sz="900" i="0" u="none" strike="noStrike" kern="1200" cap="none" spc="0" normalizeH="0" baseline="0" noProof="0" dirty="0" smtClean="0">
              <a:ln>
                <a:noFill/>
              </a:ln>
              <a:effectLst/>
              <a:uLnTx/>
              <a:uFillTx/>
              <a:latin typeface="BIZ UDゴシック" panose="020B0400000000000000" pitchFamily="49" charset="-128"/>
              <a:ea typeface="BIZ UDゴシック" panose="020B0400000000000000" pitchFamily="49" charset="-128"/>
            </a:endParaRPr>
          </a:p>
          <a:p>
            <a:pPr marL="0" marR="0" lvl="0" indent="0" defTabSz="914400" rtl="0" eaLnBrk="1" fontAlgn="auto" latinLnBrk="0" hangingPunct="1">
              <a:lnSpc>
                <a:spcPct val="100000"/>
              </a:lnSpc>
              <a:spcBef>
                <a:spcPts val="240"/>
              </a:spcBef>
              <a:spcAft>
                <a:spcPts val="0"/>
              </a:spcAft>
              <a:buClrTx/>
              <a:buSzTx/>
              <a:buFont typeface="Arial" pitchFamily="34" charset="0"/>
              <a:buNone/>
              <a:tabLst/>
              <a:defRPr/>
            </a:pPr>
            <a:endParaRPr kumimoji="1" lang="ja-JP" altLang="en-US" sz="14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endParaRPr>
          </a:p>
        </p:txBody>
      </p:sp>
      <p:sp>
        <p:nvSpPr>
          <p:cNvPr id="15" name="角丸四角形 14"/>
          <p:cNvSpPr/>
          <p:nvPr/>
        </p:nvSpPr>
        <p:spPr>
          <a:xfrm>
            <a:off x="332656" y="6249144"/>
            <a:ext cx="6192690" cy="75583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図 1"/>
          <p:cNvPicPr>
            <a:picLocks noChangeAspect="1"/>
          </p:cNvPicPr>
          <p:nvPr/>
        </p:nvPicPr>
        <p:blipFill>
          <a:blip r:embed="rId3"/>
          <a:stretch>
            <a:fillRect/>
          </a:stretch>
        </p:blipFill>
        <p:spPr>
          <a:xfrm>
            <a:off x="3789040" y="7293940"/>
            <a:ext cx="3362523" cy="2378569"/>
          </a:xfrm>
          <a:prstGeom prst="rect">
            <a:avLst/>
          </a:prstGeom>
        </p:spPr>
      </p:pic>
      <p:sp>
        <p:nvSpPr>
          <p:cNvPr id="3" name="テキスト ボックス 2"/>
          <p:cNvSpPr txBox="1"/>
          <p:nvPr/>
        </p:nvSpPr>
        <p:spPr>
          <a:xfrm>
            <a:off x="404664" y="8051666"/>
            <a:ext cx="3456384" cy="861774"/>
          </a:xfrm>
          <a:prstGeom prst="rect">
            <a:avLst/>
          </a:prstGeom>
          <a:noFill/>
        </p:spPr>
        <p:txBody>
          <a:bodyPr wrap="square" rtlCol="0">
            <a:spAutoFit/>
          </a:bodyPr>
          <a:lstStyle/>
          <a:p>
            <a:pPr algn="ctr"/>
            <a:r>
              <a:rPr lang="ja-JP" altLang="en-US" sz="1600" dirty="0" smtClean="0">
                <a:latin typeface="BIZ UDゴシック" panose="020B0400000000000000" pitchFamily="49" charset="-128"/>
                <a:ea typeface="BIZ UDゴシック" panose="020B0400000000000000" pitchFamily="49" charset="-128"/>
              </a:rPr>
              <a:t>この</a:t>
            </a:r>
            <a:r>
              <a:rPr lang="ja-JP" altLang="en-US" sz="1600" dirty="0">
                <a:latin typeface="BIZ UDゴシック" panose="020B0400000000000000" pitchFamily="49" charset="-128"/>
                <a:ea typeface="BIZ UDゴシック" panose="020B0400000000000000" pitchFamily="49" charset="-128"/>
              </a:rPr>
              <a:t>事業は</a:t>
            </a:r>
            <a:r>
              <a:rPr lang="ja-JP" altLang="en-US" sz="1600" dirty="0" smtClean="0">
                <a:latin typeface="BIZ UDゴシック" panose="020B0400000000000000" pitchFamily="49" charset="-128"/>
                <a:ea typeface="BIZ UDゴシック" panose="020B0400000000000000" pitchFamily="49" charset="-128"/>
              </a:rPr>
              <a:t>、</a:t>
            </a:r>
            <a:endParaRPr lang="en-US" altLang="ja-JP" sz="1600" dirty="0">
              <a:latin typeface="BIZ UDゴシック" panose="020B0400000000000000" pitchFamily="49" charset="-128"/>
              <a:ea typeface="BIZ UDゴシック" panose="020B0400000000000000" pitchFamily="49" charset="-128"/>
            </a:endParaRPr>
          </a:p>
          <a:p>
            <a:pPr algn="ctr"/>
            <a:endParaRPr lang="en-US" altLang="ja-JP" sz="1600" dirty="0" smtClean="0">
              <a:latin typeface="BIZ UDゴシック" panose="020B0400000000000000" pitchFamily="49" charset="-128"/>
              <a:ea typeface="BIZ UDゴシック" panose="020B0400000000000000" pitchFamily="49" charset="-128"/>
            </a:endParaRPr>
          </a:p>
          <a:p>
            <a:pPr algn="ctr"/>
            <a:r>
              <a:rPr lang="ja-JP" altLang="en-US" sz="1600" dirty="0" smtClean="0">
                <a:latin typeface="BIZ UDゴシック" panose="020B0400000000000000" pitchFamily="49" charset="-128"/>
                <a:ea typeface="BIZ UDゴシック" panose="020B0400000000000000" pitchFamily="49" charset="-128"/>
              </a:rPr>
              <a:t>「</a:t>
            </a:r>
            <a:r>
              <a:rPr lang="ja-JP" altLang="en-US" sz="1600" dirty="0">
                <a:latin typeface="BIZ UDゴシック" panose="020B0400000000000000" pitchFamily="49" charset="-128"/>
                <a:ea typeface="BIZ UDゴシック" panose="020B0400000000000000" pitchFamily="49" charset="-128"/>
              </a:rPr>
              <a:t>がんとの共生支援</a:t>
            </a:r>
            <a:r>
              <a:rPr lang="ja-JP" altLang="en-US" sz="1600" dirty="0" smtClean="0">
                <a:latin typeface="BIZ UDゴシック" panose="020B0400000000000000" pitchFamily="49" charset="-128"/>
                <a:ea typeface="BIZ UDゴシック" panose="020B0400000000000000" pitchFamily="49" charset="-128"/>
              </a:rPr>
              <a:t>事業」です。</a:t>
            </a:r>
            <a:endParaRPr lang="ja-JP" altLang="en-US" sz="1600" dirty="0">
              <a:latin typeface="BIZ UDゴシック" panose="020B0400000000000000" pitchFamily="49" charset="-128"/>
              <a:ea typeface="BIZ UDゴシック" panose="020B0400000000000000" pitchFamily="49" charset="-128"/>
            </a:endParaRPr>
          </a:p>
        </p:txBody>
      </p:sp>
      <p:pic>
        <p:nvPicPr>
          <p:cNvPr id="4" name="図 3"/>
          <p:cNvPicPr>
            <a:picLocks noChangeAspect="1"/>
          </p:cNvPicPr>
          <p:nvPr/>
        </p:nvPicPr>
        <p:blipFill>
          <a:blip r:embed="rId4"/>
          <a:stretch>
            <a:fillRect/>
          </a:stretch>
        </p:blipFill>
        <p:spPr>
          <a:xfrm>
            <a:off x="318963" y="7732726"/>
            <a:ext cx="3744416" cy="244610"/>
          </a:xfrm>
          <a:prstGeom prst="rect">
            <a:avLst/>
          </a:prstGeom>
        </p:spPr>
      </p:pic>
      <p:pic>
        <p:nvPicPr>
          <p:cNvPr id="7" name="図 6"/>
          <p:cNvPicPr>
            <a:picLocks noChangeAspect="1"/>
          </p:cNvPicPr>
          <p:nvPr/>
        </p:nvPicPr>
        <p:blipFill>
          <a:blip r:embed="rId5"/>
          <a:stretch>
            <a:fillRect/>
          </a:stretch>
        </p:blipFill>
        <p:spPr>
          <a:xfrm>
            <a:off x="319537" y="9044682"/>
            <a:ext cx="3743268" cy="249958"/>
          </a:xfrm>
          <a:prstGeom prst="rect">
            <a:avLst/>
          </a:prstGeom>
        </p:spPr>
      </p:pic>
      <p:pic>
        <p:nvPicPr>
          <p:cNvPr id="17" name="図 16"/>
          <p:cNvPicPr>
            <a:picLocks noChangeAspect="1"/>
          </p:cNvPicPr>
          <p:nvPr/>
        </p:nvPicPr>
        <p:blipFill>
          <a:blip r:embed="rId6"/>
          <a:stretch>
            <a:fillRect/>
          </a:stretch>
        </p:blipFill>
        <p:spPr>
          <a:xfrm rot="5400000">
            <a:off x="-168003" y="8446109"/>
            <a:ext cx="1131118" cy="129800"/>
          </a:xfrm>
          <a:prstGeom prst="rect">
            <a:avLst/>
          </a:prstGeom>
        </p:spPr>
      </p:pic>
      <p:pic>
        <p:nvPicPr>
          <p:cNvPr id="18" name="図 17"/>
          <p:cNvPicPr>
            <a:picLocks noChangeAspect="1"/>
          </p:cNvPicPr>
          <p:nvPr/>
        </p:nvPicPr>
        <p:blipFill>
          <a:blip r:embed="rId7"/>
          <a:stretch>
            <a:fillRect/>
          </a:stretch>
        </p:blipFill>
        <p:spPr>
          <a:xfrm>
            <a:off x="3901288" y="7916247"/>
            <a:ext cx="128027" cy="1133954"/>
          </a:xfrm>
          <a:prstGeom prst="rect">
            <a:avLst/>
          </a:prstGeom>
        </p:spPr>
      </p:pic>
    </p:spTree>
    <p:extLst>
      <p:ext uri="{BB962C8B-B14F-4D97-AF65-F5344CB8AC3E}">
        <p14:creationId xmlns:p14="http://schemas.microsoft.com/office/powerpoint/2010/main" val="4102525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ユーザー定義 1">
      <a:dk1>
        <a:sysClr val="windowText" lastClr="000000"/>
      </a:dk1>
      <a:lt1>
        <a:srgbClr val="FFFFFF"/>
      </a:lt1>
      <a:dk2>
        <a:srgbClr val="539F48"/>
      </a:dk2>
      <a:lt2>
        <a:srgbClr val="5B9BC6"/>
      </a:lt2>
      <a:accent1>
        <a:srgbClr val="D37534"/>
      </a:accent1>
      <a:accent2>
        <a:srgbClr val="7E7879"/>
      </a:accent2>
      <a:accent3>
        <a:srgbClr val="49C838"/>
      </a:accent3>
      <a:accent4>
        <a:srgbClr val="5BADE5"/>
      </a:accent4>
      <a:accent5>
        <a:srgbClr val="FB7D27"/>
      </a:accent5>
      <a:accent6>
        <a:srgbClr val="8B83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759f6d0-7a63-4db0-b2c7-3ceb5699d148">
      <Terms xmlns="http://schemas.microsoft.com/office/infopath/2007/PartnerControls"/>
    </lcf76f155ced4ddcb4097134ff3c332f>
    <TaxCatchAll xmlns="d742c95b-6a5d-44d4-a3f3-52265696017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623FC3EC00D14B9788E16CE57ACCA4" ma:contentTypeVersion="16" ma:contentTypeDescription="新しいドキュメントを作成します。" ma:contentTypeScope="" ma:versionID="f168120b55e1fa37988b5fc60dd71231">
  <xsd:schema xmlns:xsd="http://www.w3.org/2001/XMLSchema" xmlns:xs="http://www.w3.org/2001/XMLSchema" xmlns:p="http://schemas.microsoft.com/office/2006/metadata/properties" xmlns:ns2="d742c95b-6a5d-44d4-a3f3-522656960174" xmlns:ns3="3759f6d0-7a63-4db0-b2c7-3ceb5699d148" targetNamespace="http://schemas.microsoft.com/office/2006/metadata/properties" ma:root="true" ma:fieldsID="dd209c6635e996e5d408188dab04e69f" ns2:_="" ns3:_="">
    <xsd:import namespace="d742c95b-6a5d-44d4-a3f3-522656960174"/>
    <xsd:import namespace="3759f6d0-7a63-4db0-b2c7-3ceb5699d14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42c95b-6a5d-44d4-a3f3-522656960174"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22" nillable="true" ma:displayName="Taxonomy Catch All Column" ma:hidden="true" ma:list="{e9e4ca00-c07b-43b6-a605-2cf562699a25}" ma:internalName="TaxCatchAll" ma:showField="CatchAllData" ma:web="d742c95b-6a5d-44d4-a3f3-52265696017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759f6d0-7a63-4db0-b2c7-3ceb5699d14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Length (seconds)"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画像タグ" ma:readOnly="false" ma:fieldId="{5cf76f15-5ced-4ddc-b409-7134ff3c332f}" ma:taxonomyMulti="true" ma:sspId="87d0f200-3276-477d-84db-b1b6035f2dd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コンテンツ タイプ"/>
        <xsd:element ref="dc:title" minOccurs="0" maxOccurs="1" ma:index="3"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36C350-15B3-44DA-99D3-48E52DC639A9}">
  <ds:schemaRefs>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3759f6d0-7a63-4db0-b2c7-3ceb5699d148"/>
    <ds:schemaRef ds:uri="d742c95b-6a5d-44d4-a3f3-522656960174"/>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0D6C6C9-7C97-452B-B9F0-09CF42958EC7}">
  <ds:schemaRefs>
    <ds:schemaRef ds:uri="http://schemas.microsoft.com/sharepoint/v3/contenttype/forms"/>
  </ds:schemaRefs>
</ds:datastoreItem>
</file>

<file path=customXml/itemProps3.xml><?xml version="1.0" encoding="utf-8"?>
<ds:datastoreItem xmlns:ds="http://schemas.openxmlformats.org/officeDocument/2006/customXml" ds:itemID="{16463C27-143A-4EDD-9A54-915BB472CE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42c95b-6a5d-44d4-a3f3-522656960174"/>
    <ds:schemaRef ds:uri="3759f6d0-7a63-4db0-b2c7-3ceb5699d1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6502</TotalTime>
  <Words>703</Words>
  <Application>Microsoft Office PowerPoint</Application>
  <PresentationFormat>A4 210 x 297 mm</PresentationFormat>
  <Paragraphs>71</Paragraphs>
  <Slides>2</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UDゴシック</vt:lpstr>
      <vt:lpstr>HGSｺﾞｼｯｸE</vt:lpstr>
      <vt:lpstr>HG丸ｺﾞｼｯｸM-PRO</vt:lpstr>
      <vt:lpstr>HG創英角ﾎﾟｯﾌﾟ体</vt:lpstr>
      <vt:lpstr>Meiryo UI</vt:lpstr>
      <vt:lpstr>ＭＳ Ｐゴシック</vt:lpstr>
      <vt:lpstr>Arial</vt:lpstr>
      <vt:lpstr>Calibri</vt:lpstr>
      <vt:lpstr>デザインの設定</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寧子</dc:creator>
  <cp:lastModifiedBy>鎌田　明子</cp:lastModifiedBy>
  <cp:revision>499</cp:revision>
  <cp:lastPrinted>2023-09-26T04:07:26Z</cp:lastPrinted>
  <dcterms:created xsi:type="dcterms:W3CDTF">2017-05-22T02:59:47Z</dcterms:created>
  <dcterms:modified xsi:type="dcterms:W3CDTF">2023-09-28T09:41:50Z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0x010100BD623FC3EC00D14B9788E16CE57ACCA4</vt:lpwstr>
  </property>
  <property fmtid="{D5CDD505-2E9C-101B-9397-08002B2CF9AE}" pid="3" name="Order">
    <vt:r8>20907000</vt:r8>
  </property>
</Properties>
</file>